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3"/>
    <p:sldId id="421" r:id="rId4"/>
    <p:sldId id="417" r:id="rId5"/>
    <p:sldId id="269" r:id="rId6"/>
    <p:sldId id="361" r:id="rId7"/>
    <p:sldId id="320" r:id="rId8"/>
    <p:sldId id="362" r:id="rId9"/>
    <p:sldId id="388" r:id="rId10"/>
    <p:sldId id="326" r:id="rId11"/>
    <p:sldId id="419" r:id="rId12"/>
    <p:sldId id="270" r:id="rId13"/>
    <p:sldId id="272" r:id="rId14"/>
    <p:sldId id="273" r:id="rId15"/>
    <p:sldId id="275" r:id="rId16"/>
    <p:sldId id="289" r:id="rId17"/>
    <p:sldId id="360" r:id="rId18"/>
    <p:sldId id="280" r:id="rId19"/>
    <p:sldId id="323" r:id="rId20"/>
    <p:sldId id="307" r:id="rId21"/>
    <p:sldId id="281" r:id="rId22"/>
    <p:sldId id="282" r:id="rId23"/>
    <p:sldId id="352" r:id="rId24"/>
    <p:sldId id="279" r:id="rId25"/>
    <p:sldId id="391" r:id="rId26"/>
    <p:sldId id="276" r:id="rId27"/>
    <p:sldId id="306" r:id="rId28"/>
    <p:sldId id="418" r:id="rId29"/>
    <p:sldId id="284" r:id="rId30"/>
    <p:sldId id="321" r:id="rId31"/>
    <p:sldId id="285" r:id="rId32"/>
    <p:sldId id="286" r:id="rId33"/>
    <p:sldId id="322" r:id="rId34"/>
    <p:sldId id="416" r:id="rId35"/>
    <p:sldId id="287" r:id="rId36"/>
    <p:sldId id="420" r:id="rId37"/>
    <p:sldId id="271" r:id="rId38"/>
    <p:sldId id="288" r:id="rId39"/>
    <p:sldId id="393" r:id="rId40"/>
    <p:sldId id="39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handoutMaster" Target="handoutMasters/handoutMaster1.xml"/><Relationship Id="rId42" Type="http://schemas.openxmlformats.org/officeDocument/2006/relationships/notesMaster" Target="notesMasters/notesMaster1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jpeg"/><Relationship Id="rId2" Type="http://schemas.openxmlformats.org/officeDocument/2006/relationships/hyperlink" Target="https://blog.csdn.net/wuyu7448/article/details/121985812" TargetMode="External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https://blog.csdn.net/u011698800/article/details/116612254" TargetMode="External"/><Relationship Id="rId2" Type="http://schemas.openxmlformats.org/officeDocument/2006/relationships/hyperlink" Target="https://zhuanlan.zhihu.com/p/27489842" TargetMode="Externa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hyperlink" Target="https://www.ruancan.com/p/26171.html" TargetMode="External"/><Relationship Id="rId3" Type="http://schemas.openxmlformats.org/officeDocument/2006/relationships/image" Target="../media/image13.png"/><Relationship Id="rId2" Type="http://schemas.openxmlformats.org/officeDocument/2006/relationships/hyperlink" Target="https://baike.baidu.com/item/&#229;&#131;&#181;&#229;&#176;&#184;&#231;&#189;&#145;&#231;&#187;&#156;/5391691?fr=aladdin" TargetMode="External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https://www.163.com/dy/article/HAIKCCI80534R9T1.html" TargetMode="External"/><Relationship Id="rId2" Type="http://schemas.openxmlformats.org/officeDocument/2006/relationships/hyperlink" Target="https://www.anquanke.com/post/id/151618" TargetMode="External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hyperlink" Target="https://www.cngold.com.cn/202204193444822696.html" TargetMode="External"/><Relationship Id="rId8" Type="http://schemas.openxmlformats.org/officeDocument/2006/relationships/hyperlink" Target="https://foresightnews.pro/news/detail/23564" TargetMode="External"/><Relationship Id="rId7" Type="http://schemas.openxmlformats.org/officeDocument/2006/relationships/hyperlink" Target="%20https://baijiahao.baidu.com/s?id=1740676618922692990&amp;wfr=spider&amp;for=pc" TargetMode="External"/><Relationship Id="rId6" Type="http://schemas.openxmlformats.org/officeDocument/2006/relationships/hyperlink" Target="https://www.zhihu.com/question/280280086/answer/2591770932%20%20https://www.sgpjbg.com/info/f7651b8188264e4ccdd5a5a27ac7d55a.html" TargetMode="External"/><Relationship Id="rId5" Type="http://schemas.openxmlformats.org/officeDocument/2006/relationships/hyperlink" Target="%20https://blog.csdn.net/sinat_34996559/article/details/122293032" TargetMode="External"/><Relationship Id="rId4" Type="http://schemas.openxmlformats.org/officeDocument/2006/relationships/hyperlink" Target="https://www.163.com/dy/article/D6V9RU4R0511LP2M.html" TargetMode="External"/><Relationship Id="rId3" Type="http://schemas.openxmlformats.org/officeDocument/2006/relationships/hyperlink" Target="https://foresightnews.pro/article/detail/2580" TargetMode="External"/><Relationship Id="rId2" Type="http://schemas.openxmlformats.org/officeDocument/2006/relationships/hyperlink" Target="https://cloud.tencent.com/developer/article/1020622?areaSource=106000.7&amp;traceId=IZpIoJ9Aa_did3oauP361" TargetMode="External"/><Relationship Id="rId13" Type="http://schemas.openxmlformats.org/officeDocument/2006/relationships/slideLayout" Target="../slideLayouts/slideLayout1.xml"/><Relationship Id="rId12" Type="http://schemas.openxmlformats.org/officeDocument/2006/relationships/hyperlink" Target="https://foresightnews.pro/article/detail/24097" TargetMode="External"/><Relationship Id="rId11" Type="http://schemas.openxmlformats.org/officeDocument/2006/relationships/hyperlink" Target="https://blog.csdn.net/xiaoyiandun/article/details/128788424" TargetMode="External"/><Relationship Id="rId10" Type="http://schemas.openxmlformats.org/officeDocument/2006/relationships/hyperlink" Target="http://app.myzaker.com/news/article.php?pk=62c4f0cd8e9f094eb809eda3" TargetMode="External"/><Relationship Id="rId1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https://baijiahao.baidu.com/s?id=1764741192762643932&amp;wfr=spider&amp;for=pc" TargetMode="External"/><Relationship Id="rId2" Type="http://schemas.openxmlformats.org/officeDocument/2006/relationships/image" Target="../media/image16.png"/><Relationship Id="rId1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Relationship Id="rId3" Type="http://schemas.openxmlformats.org/officeDocument/2006/relationships/image" Target="../media/image17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hyperlink" Target="https://catalog.update.microsoft.com/Home.aspx" TargetMode="External"/><Relationship Id="rId4" Type="http://schemas.openxmlformats.org/officeDocument/2006/relationships/hyperlink" Target="https://www.sohu.com/a/198713292_114731" TargetMode="External"/><Relationship Id="rId3" Type="http://schemas.openxmlformats.org/officeDocument/2006/relationships/hyperlink" Target="https://www.163.com/dy/article/GPQJOEQA0511CJ6O.html" TargetMode="External"/><Relationship Id="rId2" Type="http://schemas.openxmlformats.org/officeDocument/2006/relationships/hyperlink" Target="https://mp.weixin.qq.com/s?__biz=MzUzNDYxOTA1NA==&amp;mid=2247532146&amp;idx=2&amp;sn=87b2b504a4f4b372e3129b1c5d9fe541&amp;chksm=fa93c8b3cde441a58384d8ee0300418d6d4ae385c1854c6c3de68a51e3c6b21c7ce6586adeff&amp;scene=27" TargetMode="External"/><Relationship Id="rId1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32.png"/><Relationship Id="rId7" Type="http://schemas.openxmlformats.org/officeDocument/2006/relationships/image" Target="../media/image31.jpeg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mp.weixin.qq.com/s?__biz=MzUzNDYxOTA1NA==&amp;mid=2247532146&amp;idx=2&amp;sn=87b2b504a4f4b372e3129b1c5d9fe541&amp;chksm=fa93c8b3cde441a58384d8ee0300418d6d4ae385c1854c6c3de68a51e3c6b21c7ce6586adeff&amp;scene=27" TargetMode="External"/><Relationship Id="rId1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hyperlink" Target="https://www.mingyuegt.com/327.html" TargetMode="External"/><Relationship Id="rId6" Type="http://schemas.openxmlformats.org/officeDocument/2006/relationships/hyperlink" Target="https://www.p2peye.com/thread-2114216-1-1.html" TargetMode="External"/><Relationship Id="rId5" Type="http://schemas.openxmlformats.org/officeDocument/2006/relationships/hyperlink" Target="https://tech.sina.com.cn/i/2015-11-22/doc-ifxkwuwv3541094.shtml" TargetMode="External"/><Relationship Id="rId4" Type="http://schemas.openxmlformats.org/officeDocument/2006/relationships/hyperlink" Target="https://www.cytcw.com/article/20991.html" TargetMode="External"/><Relationship Id="rId3" Type="http://schemas.openxmlformats.org/officeDocument/2006/relationships/hyperlink" Target="https://securityintelligence.com/news/hacking-caused-80-of-2022-healthcare-data-breaches/" TargetMode="External"/><Relationship Id="rId2" Type="http://schemas.openxmlformats.org/officeDocument/2006/relationships/hyperlink" Target="https://www.sohu.com/a/361371458_132450" TargetMode="Externa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-618490"/>
            <a:ext cx="9144000" cy="4426585"/>
          </a:xfrm>
        </p:spPr>
        <p:txBody>
          <a:bodyPr vert="eaVert" anchor="t" anchorCtr="0"/>
          <a:lstStyle/>
          <a:p>
            <a:r>
              <a:rPr lang="zh-CN" altLang="en-US" dirty="0">
                <a:solidFill>
                  <a:schemeClr val="bg1"/>
                </a:solidFill>
              </a:rPr>
              <a:t>黑徒行传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5496560"/>
            <a:ext cx="1400175" cy="13614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037330" y="1638935"/>
            <a:ext cx="6467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数字安全多唯独态势感知</a:t>
            </a:r>
            <a:endParaRPr lang="zh-CN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1455400" y="0"/>
            <a:ext cx="736600" cy="3810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600">
                <a:solidFill>
                  <a:schemeClr val="bg1"/>
                </a:solidFill>
              </a:rPr>
              <a:t>维度     事件</a:t>
            </a:r>
            <a:endParaRPr lang="zh-CN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01400" y="0"/>
            <a:ext cx="2716530" cy="6595745"/>
          </a:xfrm>
        </p:spPr>
        <p:txBody>
          <a:bodyPr vert="eaVert"/>
          <a:lstStyle/>
          <a:p>
            <a:r>
              <a:rPr lang="zh-CN" altLang="en-US" b="1" dirty="0">
                <a:solidFill>
                  <a:schemeClr val="bg1"/>
                </a:solidFill>
              </a:rPr>
              <a:t>近年典型安全事件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1551d26ddb6b7ef3a412051c8e32ca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95" y="298450"/>
            <a:ext cx="2666365" cy="2666365"/>
          </a:xfrm>
          <a:prstGeom prst="rect">
            <a:avLst/>
          </a:prstGeom>
        </p:spPr>
      </p:pic>
      <p:pic>
        <p:nvPicPr>
          <p:cNvPr id="6" name="Picture 5" descr="05b1a7f0c83bf6643e0db399f42014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0975"/>
            <a:ext cx="4756785" cy="3567430"/>
          </a:xfrm>
          <a:prstGeom prst="rect">
            <a:avLst/>
          </a:prstGeom>
        </p:spPr>
      </p:pic>
      <p:pic>
        <p:nvPicPr>
          <p:cNvPr id="7" name="Picture 6" descr="181ed03cf41700cf7f166837d0ab3ae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95" y="4092575"/>
            <a:ext cx="4940300" cy="2625090"/>
          </a:xfrm>
          <a:prstGeom prst="rect">
            <a:avLst/>
          </a:prstGeom>
        </p:spPr>
      </p:pic>
      <p:pic>
        <p:nvPicPr>
          <p:cNvPr id="9" name="Picture 8" descr="22549a9d602a901d6c6e67ca2523bf9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4278630"/>
            <a:ext cx="4767580" cy="27451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1730" y="-532130"/>
            <a:ext cx="890270" cy="4134485"/>
          </a:xfrm>
        </p:spPr>
        <p:txBody>
          <a:bodyPr vert="eaVert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Log4J</a:t>
            </a:r>
            <a:r>
              <a:rPr lang="zh-CN" altLang="en-US" dirty="0">
                <a:solidFill>
                  <a:schemeClr val="bg1"/>
                </a:solidFill>
              </a:rPr>
              <a:t>事件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45" y="2356168"/>
            <a:ext cx="9144000" cy="1655762"/>
          </a:xfrm>
        </p:spPr>
        <p:txBody>
          <a:bodyPr/>
          <a:lstStyle/>
          <a:p>
            <a:r>
              <a:rPr lang="en-US"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FFFFFF"/>
                      <wpsdc:folHlinkClr xmlns:wpsdc="http://www.wps.cn/officeDocument/2017/drawingmlCustomData" val="E7E6E6"/>
                      <wpsdc:hlinkUnderline xmlns:wpsdc="http://www.wps.cn/officeDocument/2017/drawingmlCustomData" val="1"/>
                    </a:ext>
                  </a:extLst>
                </a:hlinkClick>
              </a:rPr>
              <a:t>log4j2远程漏洞事件</a:t>
            </a:r>
            <a:endParaRPr lang="en-US"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FFFFFF"/>
                    <wpsdc:folHlinkClr xmlns:wpsdc="http://www.wps.cn/officeDocument/2017/drawingmlCustomData" val="E7E6E6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endParaRPr lang="en-US"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FFFFFF"/>
                    <wpsdc:folHlinkClr xmlns:wpsdc="http://www.wps.cn/officeDocument/2017/drawingmlCustomData" val="E7E6E6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r>
              <a:rPr lang="zh-CN" altLang="en-US"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FFFFFF"/>
                      <wpsdc:folHlinkClr xmlns:wpsdc="http://www.wps.cn/officeDocument/2017/drawingmlCustomData" val="E7E6E6"/>
                      <wpsdc:hlinkUnderline xmlns:wpsdc="http://www.wps.cn/officeDocument/2017/drawingmlCustomData" val="1"/>
                    </a:ext>
                  </a:extLst>
                </a:hlinkClick>
              </a:rPr>
              <a:t>具体代码</a:t>
            </a:r>
            <a:endParaRPr lang="zh-CN" altLang="en-US"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FFFFFF"/>
                    <wpsdc:folHlinkClr xmlns:wpsdc="http://www.wps.cn/officeDocument/2017/drawingmlCustomData" val="E7E6E6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  <p:pic>
        <p:nvPicPr>
          <p:cNvPr id="7" name="Picture 6" descr="181ed03cf41700cf7f166837d0ab3ae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595" y="4232910"/>
            <a:ext cx="4940300" cy="26250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75670" y="-512445"/>
            <a:ext cx="1116330" cy="5284470"/>
          </a:xfrm>
        </p:spPr>
        <p:txBody>
          <a:bodyPr vert="eaVert" anchor="t" anchorCtr="0">
            <a:norm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打印机漏洞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635125" y="1634490"/>
            <a:ext cx="54165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chemeClr val="bg1"/>
                </a:solidFill>
              </a:rPr>
              <a:t>惠普打印机爆</a:t>
            </a:r>
            <a:r>
              <a:rPr lang="en-US">
                <a:solidFill>
                  <a:schemeClr val="bg1"/>
                </a:solidFill>
                <a:hlinkClick r:id="rId2" action="ppaction://hlinkfile"/>
              </a:rPr>
              <a:t>远程</a:t>
            </a:r>
            <a:r>
              <a:rPr lang="en-US">
                <a:solidFill>
                  <a:schemeClr val="bg1"/>
                </a:solidFill>
              </a:rPr>
              <a:t>命令执行漏洞，黑客可任意操纵你的打印机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635125" y="391160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chemeClr val="bg1"/>
                </a:solidFill>
              </a:rPr>
              <a:t>打印机</a:t>
            </a:r>
            <a:r>
              <a:rPr lang="en-US">
                <a:solidFill>
                  <a:schemeClr val="bg1"/>
                </a:solidFill>
                <a:hlinkClick r:id="rId3" action="ppaction://hlinkfile"/>
              </a:rPr>
              <a:t>漏洞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6625" y="-142875"/>
            <a:ext cx="1856105" cy="5893435"/>
          </a:xfrm>
        </p:spPr>
        <p:txBody>
          <a:bodyPr vert="eaVert">
            <a:norm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史上最严重诈骗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9750"/>
            <a:ext cx="9144000" cy="423672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</a:rPr>
              <a:t>始作俑者乃三名十几岁小屁孩子</a:t>
            </a:r>
            <a:endParaRPr lang="zh-CN" altLang="en-US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</a:rPr>
              <a:t>目的仅仅为了骗取比特币</a:t>
            </a:r>
            <a:endParaRPr lang="zh-CN" altLang="en-US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</a:rPr>
              <a:t>居然用自己驾照验证身份</a:t>
            </a:r>
            <a:endParaRPr lang="zh-CN" altLang="en-US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</a:rPr>
              <a:t>利用电话钓鱼诈骗骗取推特内部员工内网权限</a:t>
            </a:r>
            <a:endParaRPr lang="zh-CN" altLang="en-US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</a:rPr>
              <a:t>入侵政要账户并诈骗其发送比特币到指定账户就双倍返还受害者</a:t>
            </a:r>
            <a:endParaRPr lang="zh-CN" altLang="en-US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</a:rPr>
              <a:t>黑掉</a:t>
            </a:r>
            <a:r>
              <a:rPr lang="en-US" altLang="zh-CN">
                <a:solidFill>
                  <a:schemeClr val="bg1"/>
                </a:solidFill>
              </a:rPr>
              <a:t>130</a:t>
            </a:r>
            <a:r>
              <a:rPr lang="zh-CN" altLang="en-US">
                <a:solidFill>
                  <a:schemeClr val="bg1"/>
                </a:solidFill>
              </a:rPr>
              <a:t>个推特账户从</a:t>
            </a:r>
            <a:r>
              <a:rPr lang="en-US" altLang="zh-CN">
                <a:solidFill>
                  <a:schemeClr val="bg1"/>
                </a:solidFill>
              </a:rPr>
              <a:t>45</a:t>
            </a:r>
            <a:r>
              <a:rPr lang="zh-CN" altLang="en-US">
                <a:solidFill>
                  <a:schemeClr val="bg1"/>
                </a:solidFill>
              </a:rPr>
              <a:t>个账户发送推文</a:t>
            </a:r>
            <a:r>
              <a:rPr lang="en-US" altLang="zh-CN">
                <a:solidFill>
                  <a:schemeClr val="bg1"/>
                </a:solidFill>
              </a:rPr>
              <a:t>36</a:t>
            </a:r>
            <a:r>
              <a:rPr lang="zh-CN" altLang="en-US">
                <a:solidFill>
                  <a:schemeClr val="bg1"/>
                </a:solidFill>
              </a:rPr>
              <a:t>个账户站内信下载了</a:t>
            </a:r>
            <a:r>
              <a:rPr lang="en-US" altLang="zh-CN">
                <a:solidFill>
                  <a:schemeClr val="bg1"/>
                </a:solidFill>
              </a:rPr>
              <a:t>7</a:t>
            </a:r>
            <a:r>
              <a:rPr lang="zh-CN" altLang="en-US">
                <a:solidFill>
                  <a:schemeClr val="bg1"/>
                </a:solidFill>
              </a:rPr>
              <a:t>个数据</a:t>
            </a:r>
            <a:endParaRPr lang="zh-CN" altLang="en-US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</a:rPr>
              <a:t>制造了推特历史上最黑暗的一天，三名少年各被判</a:t>
            </a:r>
            <a:r>
              <a:rPr lang="en-US" altLang="zh-CN">
                <a:solidFill>
                  <a:schemeClr val="bg1"/>
                </a:solidFill>
              </a:rPr>
              <a:t>20</a:t>
            </a:r>
            <a:r>
              <a:rPr lang="zh-CN" altLang="en-US">
                <a:solidFill>
                  <a:schemeClr val="bg1"/>
                </a:solidFill>
              </a:rPr>
              <a:t>多年以及</a:t>
            </a:r>
            <a:r>
              <a:rPr lang="en-US" altLang="zh-CN">
                <a:solidFill>
                  <a:schemeClr val="bg1"/>
                </a:solidFill>
              </a:rPr>
              <a:t>20</a:t>
            </a:r>
            <a:r>
              <a:rPr lang="zh-CN" altLang="en-US">
                <a:solidFill>
                  <a:schemeClr val="bg1"/>
                </a:solidFill>
              </a:rPr>
              <a:t>多万美元罚款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" name="Picture 3" descr="32bf-ixreehp38572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735" y="4776470"/>
            <a:ext cx="3522980" cy="18389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zh-CN" altLang="en-US" dirty="0"/>
              <a:t>杀猪盘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2bf-ixreehp38572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1160"/>
            <a:ext cx="6644640" cy="3926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225" y="157480"/>
            <a:ext cx="6327775" cy="28854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1270615" y="0"/>
            <a:ext cx="921385" cy="57207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800">
                <a:solidFill>
                  <a:schemeClr val="bg1"/>
                </a:solidFill>
              </a:rPr>
              <a:t>维度   攻击类型</a:t>
            </a:r>
            <a:endParaRPr lang="zh-CN" altLang="en-US" sz="4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13440" y="0"/>
            <a:ext cx="1178560" cy="4134485"/>
          </a:xfrm>
        </p:spPr>
        <p:txBody>
          <a:bodyPr vert="eaVert" anchor="t" anchorCtr="0">
            <a:norm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供应链攻击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88010" y="727075"/>
            <a:ext cx="9174480" cy="680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事件：</a:t>
            </a:r>
            <a:endParaRPr lang="zh-CN" altLang="en-US" sz="280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bg1"/>
                </a:solidFill>
              </a:rPr>
              <a:t>为全球</a:t>
            </a:r>
            <a:r>
              <a:rPr lang="en-US" altLang="zh-CN" sz="2400">
                <a:solidFill>
                  <a:schemeClr val="bg1"/>
                </a:solidFill>
              </a:rPr>
              <a:t>9</a:t>
            </a:r>
            <a:r>
              <a:rPr lang="zh-CN" altLang="en-US" sz="2400">
                <a:solidFill>
                  <a:schemeClr val="bg1"/>
                </a:solidFill>
              </a:rPr>
              <a:t>成提供服务的通信与 IT 供应商 SITA 宣布被黑客攻击，攻击者窃取了该公司存储在美国服务器上的乘客数据。该公司总部位于欧盟，并将该次攻击称之为“高度复杂的攻击”</a:t>
            </a:r>
            <a:endParaRPr lang="zh-CN" altLang="en-US" sz="240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tx1"/>
                </a:solidFill>
              </a:rPr>
              <a:t>已经确认旅客数据</a:t>
            </a:r>
            <a:r>
              <a:rPr lang="zh-CN" altLang="en-US" sz="2400">
                <a:solidFill>
                  <a:schemeClr val="bg1"/>
                </a:solidFill>
              </a:rPr>
              <a:t>遭泄露，包含旅客姓名地址护照</a:t>
            </a:r>
            <a:endParaRPr lang="zh-CN" altLang="en-US" sz="240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400">
              <a:solidFill>
                <a:schemeClr val="bg1"/>
              </a:solidFill>
            </a:endParaRPr>
          </a:p>
          <a:p>
            <a:pPr marL="342900" indent="-342900"/>
            <a:r>
              <a:rPr lang="zh-CN" altLang="en-US" sz="2400">
                <a:solidFill>
                  <a:schemeClr val="bg1"/>
                </a:solidFill>
              </a:rPr>
              <a:t>假冒“老毛桃”工具</a:t>
            </a:r>
            <a:endParaRPr lang="zh-CN" altLang="en-US" sz="2400">
              <a:solidFill>
                <a:schemeClr val="bg1"/>
              </a:solidFill>
            </a:endParaRPr>
          </a:p>
          <a:p>
            <a:pPr marL="342900" indent="-342900"/>
            <a:endParaRPr lang="zh-CN" altLang="en-US" sz="240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bg1"/>
                </a:solidFill>
              </a:rPr>
              <a:t>2017年8月，360安全中心接到多起网友反馈，称电脑中所有浏览器的主页都被篡改，而且强制锁定为http://dh936.com/?00804推</a:t>
            </a:r>
            <a:r>
              <a:rPr lang="zh-CN" altLang="en-US" sz="2400">
                <a:solidFill>
                  <a:schemeClr val="tx1"/>
                </a:solidFill>
              </a:rPr>
              <a:t>广页面。据</a:t>
            </a:r>
            <a:r>
              <a:rPr lang="zh-CN" altLang="en-US" sz="2400">
                <a:solidFill>
                  <a:schemeClr val="bg1"/>
                </a:solidFill>
              </a:rPr>
              <a:t>360安全专家分析，这是一款假冒“老毛桃”PE盘制</a:t>
            </a:r>
            <a:r>
              <a:rPr lang="zh-CN" altLang="en-US" sz="2400">
                <a:solidFill>
                  <a:schemeClr val="tx1"/>
                </a:solidFill>
              </a:rPr>
              <a:t>作工具的推广木马在</a:t>
            </a:r>
            <a:r>
              <a:rPr lang="zh-CN" altLang="en-US" sz="2400">
                <a:solidFill>
                  <a:schemeClr val="bg1"/>
                </a:solidFill>
              </a:rPr>
              <a:t>恶意作祟。下载该制作工具后，其捆绑的</a:t>
            </a:r>
            <a:r>
              <a:rPr lang="zh-CN" altLang="en-US" sz="2400">
                <a:solidFill>
                  <a:schemeClr val="tx1"/>
                </a:solidFill>
              </a:rPr>
              <a:t>“净网管家”软件会释放木马驱动</a:t>
            </a:r>
            <a:r>
              <a:rPr lang="zh-CN" altLang="en-US" sz="2400">
                <a:solidFill>
                  <a:schemeClr val="bg1"/>
                </a:solidFill>
              </a:rPr>
              <a:t>篡改首页。当发现中招者试图安装安全软件时，还会弹出“阻止安装”提示，诱导中招者停止安装。专家进一步分析后发现，该驱动还设置了不少保护措施逃避安全软件查杀，如禁止自身文件和注册表的浏览和读取等。</a:t>
            </a:r>
            <a:endParaRPr lang="zh-CN" altLang="en-US" sz="240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400">
              <a:solidFill>
                <a:schemeClr val="bg1"/>
              </a:solidFill>
            </a:endParaRPr>
          </a:p>
          <a:p>
            <a:pPr marL="342900" indent="-342900"/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790575" y="704850"/>
            <a:ext cx="875347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bg1"/>
                </a:solidFill>
              </a:rPr>
              <a:t>“方程式”组织硬盘固件程序攻击</a:t>
            </a:r>
            <a:endParaRPr lang="zh-CN" altLang="en-US" sz="240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400">
              <a:solidFill>
                <a:schemeClr val="bg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</a:rPr>
              <a:t>卡巴斯基安全实验室在2015年2月16日起发布系列报告披露了一个网络攻击组织：“方程式”组织(Equation Group)。该组织拥有</a:t>
            </a:r>
            <a:r>
              <a:rPr lang="zh-CN" altLang="en-US" sz="2400">
                <a:solidFill>
                  <a:schemeClr val="tx1"/>
                </a:solidFill>
              </a:rPr>
              <a:t>一套用于植入恶意</a:t>
            </a:r>
            <a:r>
              <a:rPr lang="zh-CN" altLang="en-US" sz="2400">
                <a:solidFill>
                  <a:schemeClr val="bg1"/>
                </a:solidFill>
              </a:rPr>
              <a:t>代码的超级信息武器库(在卡巴的报告中披露了其中6个)，其中包括两个可以对数十种常见品牌的硬盘固件重编程的恶意模块，这可能是该组织掌握的最具特色的攻击武器，同时也是首个已知的能够感染硬盘固件的恶意代码。而通过相关安全公司分析的结论可以看出，在此次硬盘固件程序攻击事件中可以做到如此有针对性(特定目标、行业)，部分攻击方式极有可能属于物流链劫持，即在特定目标采购、返修主机或硬盘的过程中修改了硬盘固件。</a:t>
            </a:r>
            <a:endParaRPr lang="zh-CN" altLang="en-US" sz="240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40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40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bg1"/>
                </a:solidFill>
              </a:rPr>
              <a:t>更多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13440" y="0"/>
            <a:ext cx="1178560" cy="4134485"/>
          </a:xfrm>
        </p:spPr>
        <p:txBody>
          <a:bodyPr vert="eaVert" anchor="t" anchorCtr="0">
            <a:norm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供应链攻击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035" y="599440"/>
            <a:ext cx="5613400" cy="4175760"/>
          </a:xfrm>
        </p:spPr>
        <p:txBody>
          <a:bodyPr>
            <a:normAutofit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</a:rPr>
              <a:t>感染基础设施以篡改源代码</a:t>
            </a:r>
            <a:endParaRPr lang="zh-CN" altLang="en-US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</a:rPr>
              <a:t>损坏软件生成工具或更新的基础结构</a:t>
            </a:r>
            <a:endParaRPr lang="zh-CN" altLang="en-US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</a:rPr>
              <a:t>被盗代码签名证书或使用开发人员公司的标识签名的恶意应用</a:t>
            </a:r>
            <a:endParaRPr lang="zh-CN" altLang="en-US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</a:rPr>
              <a:t>硬件或固件组件中附带的已泄露的专</a:t>
            </a:r>
            <a:r>
              <a:rPr lang="zh-CN" altLang="en-US">
                <a:solidFill>
                  <a:schemeClr val="tx1"/>
                </a:solidFill>
              </a:rPr>
              <a:t>用代码</a:t>
            </a:r>
            <a:endParaRPr lang="zh-CN" altLang="en-US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chemeClr val="bg1"/>
                </a:solidFill>
              </a:rPr>
              <a:t>在相机</a:t>
            </a:r>
            <a:r>
              <a:rPr lang="en-US" altLang="zh-CN" b="1">
                <a:solidFill>
                  <a:schemeClr val="bg1"/>
                </a:solidFill>
              </a:rPr>
              <a:t>USB</a:t>
            </a:r>
            <a:r>
              <a:rPr lang="zh-CN" altLang="en-US" b="1">
                <a:solidFill>
                  <a:schemeClr val="bg1"/>
                </a:solidFill>
              </a:rPr>
              <a:t>手机等硬件</a:t>
            </a:r>
            <a:r>
              <a:rPr lang="zh-CN" altLang="en-US">
                <a:solidFill>
                  <a:schemeClr val="bg1"/>
                </a:solidFill>
              </a:rPr>
              <a:t>上预安装恶意软件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633730" y="3785235"/>
            <a:ext cx="829945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</a:rPr>
              <a:t>如何防范</a:t>
            </a:r>
            <a:endParaRPr lang="zh-CN" altLang="en-US" sz="2400" b="1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>
                <a:solidFill>
                  <a:schemeClr val="bg1"/>
                </a:solidFill>
              </a:rPr>
              <a:t>部署强代码完整性策略以仅允许运行授权的应用</a:t>
            </a:r>
            <a:endParaRPr lang="zh-CN" altLang="en-US" sz="2400" b="1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>
                <a:solidFill>
                  <a:schemeClr val="tx1"/>
                </a:solidFill>
              </a:rPr>
              <a:t>使用可以自动</a:t>
            </a:r>
            <a:r>
              <a:rPr lang="zh-CN" altLang="en-US" sz="2400" b="1">
                <a:solidFill>
                  <a:schemeClr val="bg1"/>
                </a:solidFill>
              </a:rPr>
              <a:t>检测和修正可疑活动的终结点检测和响应解</a:t>
            </a:r>
            <a:r>
              <a:rPr lang="zh-CN" altLang="en-US" sz="2400" b="1">
                <a:solidFill>
                  <a:schemeClr val="tx1"/>
                </a:solidFill>
              </a:rPr>
              <a:t>决方案娜</a:t>
            </a:r>
            <a:endParaRPr lang="zh-CN" altLang="en-US" sz="2400" b="1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3808730" y="3095625"/>
            <a:ext cx="5981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假设世界上所有人都是</a:t>
            </a:r>
            <a:r>
              <a:rPr lang="zh-CN" altLang="en-US" sz="2800">
                <a:solidFill>
                  <a:schemeClr val="tx1"/>
                </a:solidFill>
              </a:rPr>
              <a:t>坏人</a:t>
            </a:r>
            <a:endParaRPr lang="zh-CN" alt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1577955" y="153670"/>
            <a:ext cx="613410" cy="63988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、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 rot="10800000" flipV="1">
            <a:off x="11269980" y="0"/>
            <a:ext cx="921385" cy="4627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800" dirty="0">
                <a:solidFill>
                  <a:schemeClr val="bg1"/>
                </a:solidFill>
                <a:sym typeface="+mn-ea"/>
              </a:rPr>
              <a:t>僵尸网络</a:t>
            </a:r>
            <a:endParaRPr lang="zh-CN" altLang="en-US" sz="4800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0" y="4273550"/>
            <a:ext cx="966724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chemeClr val="bg1"/>
                </a:solidFill>
              </a:rPr>
              <a:t>Botnet的概念中有这样几个关键词。“bot程序”是robot的缩写，是指实现恶意控制功能的程序代</a:t>
            </a:r>
            <a:r>
              <a:rPr lang="en-US">
                <a:solidFill>
                  <a:schemeClr val="tx1"/>
                </a:solidFill>
              </a:rPr>
              <a:t>码；“僵尸计算机”就是被植入bot的计算机</a:t>
            </a:r>
            <a:r>
              <a:rPr lang="en-US">
                <a:solidFill>
                  <a:schemeClr val="bg1"/>
                </a:solidFill>
              </a:rPr>
              <a:t>；“控制服务器（Control Server）”是指控制和通信的</a:t>
            </a:r>
            <a:r>
              <a:rPr lang="en-US">
                <a:solidFill>
                  <a:schemeClr val="tx1"/>
                </a:solidFill>
              </a:rPr>
              <a:t>中心服务器，在基于IRC（因特网</a:t>
            </a:r>
            <a:r>
              <a:rPr lang="en-US">
                <a:solidFill>
                  <a:schemeClr val="bg1"/>
                </a:solidFill>
              </a:rPr>
              <a:t>中继聊天）协议进行</a:t>
            </a:r>
            <a:r>
              <a:rPr lang="en-US">
                <a:solidFill>
                  <a:schemeClr val="tx1"/>
                </a:solidFill>
              </a:rPr>
              <a:t>控制的Bot</a:t>
            </a:r>
            <a:r>
              <a:rPr lang="en-US">
                <a:solidFill>
                  <a:schemeClr val="bg1"/>
                </a:solidFill>
              </a:rPr>
              <a:t>net中，就是指提供IRC聊天服务</a:t>
            </a:r>
            <a:r>
              <a:rPr lang="en-US">
                <a:solidFill>
                  <a:schemeClr val="tx1"/>
                </a:solidFill>
              </a:rPr>
              <a:t>的服务器 [1] 。僵尸网络是一种由引擎驱动的恶意因特网行为：</a:t>
            </a:r>
            <a:r>
              <a:rPr lang="en-US">
                <a:solidFill>
                  <a:schemeClr val="bg1"/>
                </a:solidFill>
              </a:rPr>
              <a:t>DDoS攻击是利用服务请求来耗</a:t>
            </a:r>
            <a:r>
              <a:rPr lang="en-US">
                <a:solidFill>
                  <a:schemeClr val="tx1"/>
                </a:solidFill>
              </a:rPr>
              <a:t>尽被攻击网络的系统资源，从而使被攻击网络无法</a:t>
            </a:r>
            <a:r>
              <a:rPr lang="en-US">
                <a:solidFill>
                  <a:schemeClr val="bg1"/>
                </a:solidFill>
              </a:rPr>
              <a:t>处</a:t>
            </a:r>
            <a:r>
              <a:rPr lang="en-US">
                <a:solidFill>
                  <a:schemeClr val="tx1"/>
                </a:solidFill>
              </a:rPr>
              <a:t>理合法用户的</a:t>
            </a:r>
            <a:r>
              <a:rPr lang="en-US">
                <a:solidFill>
                  <a:schemeClr val="bg1"/>
                </a:solidFill>
              </a:rPr>
              <a:t>请求。 DDoS 攻击有多种形式，但是能看到的最典型的就是流量溢出，它可以消耗大量的带宽，却不消耗应用程序资源。DDoS 攻击并不是新鲜事物。在过去十年中，随着僵尸网络的兴起，它得到了迅速的壮大和普遍的应用。僵尸网络为 DDoS 攻击提供了所需的“火力”带宽和计算机以及管理攻击所需的基础架构。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0796905" y="612584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  <a:sym typeface="+mn-ea"/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FFFFFF"/>
                      <wpsdc:folHlinkClr xmlns:wpsdc="http://www.wps.cn/officeDocument/2017/drawingmlCustomData" val="E7E6E6"/>
                      <wpsdc:hlinkUnderline xmlns:wpsdc="http://www.wps.cn/officeDocument/2017/drawingmlCustomData" val="1"/>
                    </a:ext>
                  </a:extLst>
                </a:hlinkClick>
              </a:rPr>
              <a:t>百科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05" y="476250"/>
            <a:ext cx="4762500" cy="2933700"/>
          </a:xfrm>
          <a:prstGeom prst="rect">
            <a:avLst/>
          </a:prstGeom>
        </p:spPr>
      </p:pic>
      <p:sp>
        <p:nvSpPr>
          <p:cNvPr id="11" name="Text Box 10">
            <a:hlinkClick r:id="rId4" action="ppaction://hlinkfile"/>
          </p:cNvPr>
          <p:cNvSpPr txBox="1"/>
          <p:nvPr/>
        </p:nvSpPr>
        <p:spPr>
          <a:xfrm>
            <a:off x="170180" y="3693795"/>
            <a:ext cx="6436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hlinkClick r:id="rId4" action="ppaction://hlinkfile"/>
              </a:rPr>
              <a:t>微软宣布端掉全球最大僵尸网络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9424035" y="162560"/>
            <a:ext cx="2398395" cy="54622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7200" dirty="0">
                <a:solidFill>
                  <a:schemeClr val="bg1"/>
                </a:solidFill>
                <a:sym typeface="+mn-ea"/>
              </a:rPr>
              <a:t>钓鱼</a:t>
            </a:r>
            <a:endParaRPr lang="zh-CN" altLang="en-US" sz="7200" dirty="0">
              <a:solidFill>
                <a:schemeClr val="bg1"/>
              </a:solidFill>
            </a:endParaRPr>
          </a:p>
          <a:p>
            <a:endParaRPr lang="zh-CN" altLang="en-US" sz="7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655" y="1268730"/>
            <a:ext cx="7524750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1412220" y="248285"/>
            <a:ext cx="675005" cy="53860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</a:rPr>
              <a:t>中间人攻击</a:t>
            </a:r>
            <a:endParaRPr lang="zh-CN" altLang="en-US" sz="320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" y="389890"/>
            <a:ext cx="9858375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1005185" y="418465"/>
            <a:ext cx="921385" cy="47326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800">
                <a:solidFill>
                  <a:schemeClr val="bg1"/>
                </a:solidFill>
              </a:rPr>
              <a:t>针对性攻击</a:t>
            </a:r>
            <a:endParaRPr lang="zh-CN" altLang="en-US" sz="4800">
              <a:solidFill>
                <a:schemeClr val="bg1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46125" y="418465"/>
            <a:ext cx="698881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chemeClr val="bg1"/>
                </a:solidFill>
              </a:rPr>
              <a:t>针对性攻击旨在破坏一个特定个人或组织的安全措施。通常刚开始攻击的时候，是先获得进入计算机或网络的入口，然后再进一步造成损害，甚至是窃取数据。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针对性攻击通常用在与商业间谍里的APT相关的活动中。商业破坏和作政治声明就属于这类攻击，只不过是为了其它目的。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46125" y="292290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chemeClr val="bg1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FFFFFF"/>
                      <wpsdc:folHlinkClr xmlns:wpsdc="http://www.wps.cn/officeDocument/2017/drawingmlCustomData" val="E7E6E6"/>
                      <wpsdc:hlinkUnderline xmlns:wpsdc="http://www.wps.cn/officeDocument/2017/drawingmlCustomData" val="1"/>
                    </a:ext>
                  </a:extLst>
                </a:hlinkClick>
              </a:rPr>
              <a:t>蓝宝菇针对攻击</a:t>
            </a:r>
            <a:endParaRPr lang="en-US">
              <a:solidFill>
                <a:schemeClr val="bg1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FFFFFF"/>
                    <wpsdc:folHlinkClr xmlns:wpsdc="http://www.wps.cn/officeDocument/2017/drawingmlCustomData" val="E7E6E6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46125" y="364299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chemeClr val="bg1"/>
                </a:solidFill>
                <a:hlinkClick r:id="rId3" action="ppaction://hlinkfile"/>
              </a:rPr>
              <a:t>我方被盯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1516995" y="161925"/>
            <a:ext cx="675005" cy="39433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sz="3200">
                <a:solidFill>
                  <a:schemeClr val="bg1"/>
                </a:solidFill>
              </a:rPr>
              <a:t>web3 </a:t>
            </a:r>
            <a:r>
              <a:rPr lang="zh-CN" altLang="en-US" sz="3200">
                <a:solidFill>
                  <a:schemeClr val="bg1"/>
                </a:solidFill>
              </a:rPr>
              <a:t>攻击类型和事件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094355" y="619125"/>
            <a:ext cx="72771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hlinkClick r:id="rId2" action="ppaction://hlinkfile"/>
              </a:rPr>
              <a:t>2017年区块链当中的黑客大事件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跨链桥漏洞总结</a:t>
            </a:r>
            <a:endParaRPr lang="zh-CN" altLang="en-US">
              <a:solidFill>
                <a:schemeClr val="bg1"/>
              </a:solidFill>
              <a:hlinkClick r:id="rId3" action="ppaction://hlinkfile"/>
            </a:endParaRPr>
          </a:p>
          <a:p>
            <a:r>
              <a:rPr lang="zh-CN" altLang="en-US">
                <a:solidFill>
                  <a:schemeClr val="bg1"/>
                </a:solidFill>
                <a:hlinkClick r:id="rId4" action="ppaction://hlinkfile"/>
              </a:rPr>
              <a:t>黑客、骗局和攻击：细数2017年最大的区块链灾难</a:t>
            </a:r>
            <a:endParaRPr lang="zh-CN" altLang="en-US">
              <a:solidFill>
                <a:schemeClr val="bg1"/>
              </a:solidFill>
              <a:hlinkClick r:id="rId4" action="ppaction://hlinkfile"/>
            </a:endParaRPr>
          </a:p>
          <a:p>
            <a:r>
              <a:rPr lang="zh-CN" altLang="en-US">
                <a:solidFill>
                  <a:schemeClr val="bg1"/>
                </a:solidFill>
              </a:rPr>
              <a:t>常见10个智能合约漏洞</a:t>
            </a:r>
            <a:endParaRPr lang="zh-CN" altLang="en-US">
              <a:solidFill>
                <a:schemeClr val="bg1"/>
              </a:solidFill>
              <a:hlinkClick r:id="rId5" action="ppaction://hlinkfile"/>
            </a:endParaRPr>
          </a:p>
          <a:p>
            <a:r>
              <a:rPr lang="zh-CN" altLang="en-US">
                <a:solidFill>
                  <a:schemeClr val="bg1"/>
                </a:solidFill>
              </a:rPr>
              <a:t>双花攻击</a:t>
            </a:r>
            <a:endParaRPr lang="zh-CN" altLang="en-US">
              <a:solidFill>
                <a:schemeClr val="bg1"/>
              </a:solidFill>
              <a:hlinkClick r:id="rId6" action="ppaction://hlinkfile"/>
            </a:endParaRPr>
          </a:p>
          <a:p>
            <a:r>
              <a:rPr lang="zh-CN" altLang="en-US">
                <a:solidFill>
                  <a:schemeClr val="bg1"/>
                </a:solidFill>
              </a:rPr>
              <a:t> </a:t>
            </a:r>
            <a:r>
              <a:rPr lang="en-US" altLang="zh-CN">
                <a:solidFill>
                  <a:schemeClr val="bg1"/>
                </a:solidFill>
                <a:hlinkClick r:id="rId7" action="ppaction://hlinkfile"/>
              </a:rPr>
              <a:t>MOVE</a:t>
            </a:r>
            <a:r>
              <a:rPr lang="zh-CN" altLang="en-US">
                <a:solidFill>
                  <a:schemeClr val="bg1"/>
                </a:solidFill>
                <a:hlinkClick r:id="rId7" action="ppaction://hlinkfile"/>
              </a:rPr>
              <a:t>语言接棒</a:t>
            </a:r>
            <a:r>
              <a:rPr lang="en-US" altLang="zh-CN">
                <a:solidFill>
                  <a:schemeClr val="bg1"/>
                </a:solidFill>
                <a:hlinkClick r:id="rId7" action="ppaction://hlinkfile"/>
              </a:rPr>
              <a:t>solidity</a:t>
            </a:r>
            <a:endParaRPr lang="en-US" altLang="zh-CN">
              <a:solidFill>
                <a:schemeClr val="bg1"/>
              </a:solidFill>
              <a:hlinkClick r:id="rId7" action="ppaction://hlinkfile"/>
            </a:endParaRPr>
          </a:p>
          <a:p>
            <a:r>
              <a:rPr lang="zh-CN" altLang="en-US">
                <a:solidFill>
                  <a:schemeClr val="bg1"/>
                </a:solidFill>
              </a:rPr>
              <a:t>钓鱼（外加剪贴版窃听）导致钱包私钥丢失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（新）</a:t>
            </a:r>
            <a:r>
              <a:rPr lang="en-US" altLang="zh-CN">
                <a:solidFill>
                  <a:schemeClr val="bg1"/>
                </a:solidFill>
              </a:rPr>
              <a:t>ZK</a:t>
            </a:r>
            <a:r>
              <a:rPr lang="zh-CN" altLang="en-US">
                <a:solidFill>
                  <a:schemeClr val="bg1"/>
                </a:solidFill>
              </a:rPr>
              <a:t>漏洞</a:t>
            </a:r>
            <a:endParaRPr lang="zh-CN" altLang="en-US">
              <a:solidFill>
                <a:schemeClr val="bg1"/>
              </a:solidFill>
              <a:hlinkClick r:id="rId8" action="ppaction://hlinkfile"/>
            </a:endParaRPr>
          </a:p>
          <a:p>
            <a:r>
              <a:rPr lang="en-US" altLang="zh-CN">
                <a:solidFill>
                  <a:schemeClr val="bg1"/>
                </a:solidFill>
              </a:rPr>
              <a:t>Lazarus</a:t>
            </a:r>
            <a:r>
              <a:rPr lang="zh-CN" altLang="en-US">
                <a:solidFill>
                  <a:schemeClr val="bg1"/>
                </a:solidFill>
              </a:rPr>
              <a:t>链上攻击</a:t>
            </a:r>
            <a:endParaRPr lang="zh-CN" altLang="en-US">
              <a:solidFill>
                <a:schemeClr val="bg1"/>
              </a:solidFill>
              <a:hlinkClick r:id="rId9" action="ppaction://hlinkfile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094355" y="3895725"/>
            <a:ext cx="86201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chemeClr val="bg1"/>
                </a:solidFill>
              </a:rPr>
              <a:t>Solana涉5.8亿美元加密资产被盗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数字资产平台跑路、盗窃事件盘点</a:t>
            </a:r>
            <a:endParaRPr lang="en-US">
              <a:solidFill>
                <a:schemeClr val="bg1"/>
              </a:solidFill>
              <a:hlinkClick r:id="rId10"/>
            </a:endParaRP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hlinkClick r:id="rId11" action="ppaction://hlinkfile"/>
              </a:rPr>
              <a:t>区块链遭受网络攻击的真实事件</a:t>
            </a:r>
            <a:endParaRPr lang="en-US">
              <a:solidFill>
                <a:schemeClr val="bg1"/>
              </a:solidFill>
              <a:hlinkClick r:id="rId11" action="ppaction://hlinkfile"/>
            </a:endParaRP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tx1"/>
                </a:solidFill>
                <a:hlinkClick r:id="rId12" action="ppaction://hlinkfile"/>
              </a:rPr>
              <a:t>Azuki 推特遭黑客入侵，不到半小时窃取了超 75 万美元</a:t>
            </a:r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4075" y="0"/>
            <a:ext cx="1301115" cy="2387600"/>
          </a:xfrm>
        </p:spPr>
        <p:txBody>
          <a:bodyPr vert="eaVert"/>
          <a:lstStyle/>
          <a:p>
            <a:r>
              <a:rPr lang="zh-CN" altLang="en-US" dirty="0">
                <a:solidFill>
                  <a:schemeClr val="bg1"/>
                </a:solidFill>
              </a:rPr>
              <a:t>杀猪盘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472055" y="422275"/>
            <a:ext cx="9144000" cy="44761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</a:rPr>
              <a:t>寻找目标</a:t>
            </a:r>
            <a:endParaRPr lang="zh-CN" altLang="en-US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</a:rPr>
              <a:t>取得信任</a:t>
            </a:r>
            <a:endParaRPr lang="zh-CN" altLang="en-US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</a:rPr>
              <a:t>怂恿投资</a:t>
            </a:r>
            <a:endParaRPr lang="zh-CN" altLang="en-US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</a:rPr>
              <a:t>大量投入</a:t>
            </a:r>
            <a:endParaRPr lang="zh-CN" altLang="en-US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</a:rPr>
              <a:t>无法提现</a:t>
            </a:r>
            <a:endParaRPr lang="zh-CN" altLang="en-US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</a:rPr>
              <a:t>销声匿迹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" name="Picture 3" descr="杀猪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690" y="4933315"/>
            <a:ext cx="2226310" cy="192468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457325" y="3917950"/>
            <a:ext cx="778637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>
                <a:solidFill>
                  <a:schemeClr val="bg1"/>
                </a:solidFill>
              </a:rPr>
              <a:t>爱情来得太快就像龙卷风</a:t>
            </a:r>
            <a:endParaRPr lang="zh-CN" altLang="en-US" sz="28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>
                <a:solidFill>
                  <a:schemeClr val="bg1"/>
                </a:solidFill>
              </a:rPr>
              <a:t>骗子的温柔刀，是女人的迷魂药</a:t>
            </a:r>
            <a:endParaRPr lang="zh-CN" altLang="en-US" sz="28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>
                <a:solidFill>
                  <a:schemeClr val="tx1"/>
                </a:solidFill>
              </a:rPr>
              <a:t>稳赚不赔的投资，</a:t>
            </a:r>
            <a:r>
              <a:rPr lang="zh-CN" altLang="en-US" sz="2800">
                <a:solidFill>
                  <a:schemeClr val="bg1"/>
                </a:solidFill>
              </a:rPr>
              <a:t>竟是</a:t>
            </a:r>
            <a:r>
              <a:rPr lang="zh-CN" altLang="en-US" sz="2800">
                <a:solidFill>
                  <a:schemeClr val="tx1"/>
                </a:solidFill>
              </a:rPr>
              <a:t>糖衣炮</a:t>
            </a:r>
            <a:r>
              <a:rPr lang="zh-CN" altLang="en-US" sz="2800">
                <a:solidFill>
                  <a:schemeClr val="bg1"/>
                </a:solidFill>
              </a:rPr>
              <a:t>弹</a:t>
            </a:r>
            <a:endParaRPr lang="zh-CN" altLang="en-US" sz="28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>
                <a:solidFill>
                  <a:schemeClr val="tx1"/>
                </a:solidFill>
              </a:rPr>
              <a:t>梦醒时分夜，人财两空时</a:t>
            </a:r>
            <a:endParaRPr lang="zh-CN" altLang="en-US" sz="28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1457325" y="60166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hlinkClick r:id="rId3" action="ppaction://hlinkfile">
                  <a:extLst>
                    <a:ext uri="{DAF060AB-1E55-43B9-8AAB-6FB025537F2F}">
                      <wpsdc:hlinkClr xmlns:wpsdc="http://www.wps.cn/officeDocument/2017/drawingmlCustomData" val="FFFFFF"/>
                      <wpsdc:folHlinkClr xmlns:wpsdc="http://www.wps.cn/officeDocument/2017/drawingmlCustomData" val="E7E6E6"/>
                      <wpsdc:hlinkUnderline xmlns:wpsdc="http://www.wps.cn/officeDocument/2017/drawingmlCustomData" val="1"/>
                    </a:ext>
                  </a:extLst>
                </a:hlinkClick>
              </a:rPr>
              <a:t>看看你是哪盘子的菜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759325" y="124587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以前中国十大传销币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1516995" y="161925"/>
            <a:ext cx="675005" cy="39433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sz="3200">
                <a:solidFill>
                  <a:schemeClr val="bg1"/>
                </a:solidFill>
              </a:rPr>
              <a:t>web3 </a:t>
            </a:r>
            <a:r>
              <a:rPr lang="zh-CN" altLang="en-US" sz="3200">
                <a:solidFill>
                  <a:schemeClr val="bg1"/>
                </a:solidFill>
              </a:rPr>
              <a:t>攻击类型和事件</a:t>
            </a:r>
            <a:endParaRPr lang="zh-CN" alt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zh-CN" altLang="en-US" dirty="0"/>
            </a:b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graphicFrame>
        <p:nvGraphicFramePr>
          <p:cNvPr id="5" name="Object 4"/>
          <p:cNvGraphicFramePr/>
          <p:nvPr/>
        </p:nvGraphicFramePr>
        <p:xfrm>
          <a:off x="497205" y="511810"/>
          <a:ext cx="4346575" cy="583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2" imgW="4343400" imgH="5829300" progId="Paint.Picture">
                  <p:embed/>
                </p:oleObj>
              </mc:Choice>
              <mc:Fallback>
                <p:oleObj name="" r:id="rId2" imgW="4343400" imgH="582930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7205" y="511810"/>
                        <a:ext cx="4346575" cy="5834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/>
          <p:nvPr/>
        </p:nvGraphicFramePr>
        <p:xfrm>
          <a:off x="7015480" y="511810"/>
          <a:ext cx="4346575" cy="586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4" imgW="4343400" imgH="5857875" progId="Paint.Picture">
                  <p:embed/>
                </p:oleObj>
              </mc:Choice>
              <mc:Fallback>
                <p:oleObj name="" r:id="rId4" imgW="4343400" imgH="5857875" progId="Paint.Picture">
                  <p:embed/>
                  <p:pic>
                    <p:nvPicPr>
                      <p:cNvPr id="0" name="Picture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5480" y="511810"/>
                        <a:ext cx="4346575" cy="5862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1455400" y="0"/>
            <a:ext cx="736600" cy="3810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600">
                <a:solidFill>
                  <a:schemeClr val="bg1"/>
                </a:solidFill>
              </a:rPr>
              <a:t>维度     人</a:t>
            </a:r>
            <a:endParaRPr lang="zh-CN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1455400" y="58420"/>
            <a:ext cx="736600" cy="49885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600">
                <a:solidFill>
                  <a:schemeClr val="bg1"/>
                </a:solidFill>
              </a:rPr>
              <a:t>社工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15290" y="407670"/>
            <a:ext cx="684657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bg1"/>
                </a:solidFill>
              </a:rPr>
              <a:t>常见攻击类型 </a:t>
            </a: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内鬼  弱口令 边缘员工  冒用人设  企业内部矛盾  制造出问题陷阱 </a:t>
            </a: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人性弱点  （心理学）</a:t>
            </a: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/>
            <a:r>
              <a:rPr lang="en-US">
                <a:solidFill>
                  <a:schemeClr val="tx1"/>
                </a:solidFill>
              </a:rPr>
              <a:t>典型：</a:t>
            </a:r>
            <a:r>
              <a:rPr lang="zh-CN" altLang="en-US">
                <a:solidFill>
                  <a:schemeClr val="tx1"/>
                </a:solidFill>
              </a:rPr>
              <a:t>套取你的三观，</a:t>
            </a:r>
            <a:r>
              <a:rPr lang="en-US">
                <a:solidFill>
                  <a:schemeClr val="tx1"/>
                </a:solidFill>
              </a:rPr>
              <a:t>降维打击  这类手段有</a:t>
            </a:r>
            <a:r>
              <a:rPr lang="en-US">
                <a:solidFill>
                  <a:schemeClr val="bg1"/>
                </a:solidFill>
              </a:rPr>
              <a:t>个致命前提是你有资料捏</a:t>
            </a:r>
            <a:r>
              <a:rPr lang="en-US">
                <a:solidFill>
                  <a:schemeClr val="tx1"/>
                </a:solidFill>
              </a:rPr>
              <a:t>在对方手里  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15290" y="302895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套话</a:t>
            </a:r>
            <a:r>
              <a:rPr lang="en-US"/>
              <a:t>  </a:t>
            </a:r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415290" y="3649345"/>
            <a:ext cx="820039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</a:rPr>
              <a:t>塑造友善的第一印象</a:t>
            </a: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微笑 </a:t>
            </a: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相似才相吸  </a:t>
            </a: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与他保持一致  </a:t>
            </a:r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让对方产生好的感觉   </a:t>
            </a:r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让第三方传递正面形象 </a:t>
            </a:r>
            <a:endParaRPr lang="en-US">
              <a:solidFill>
                <a:schemeClr val="tx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511550" y="3011170"/>
            <a:ext cx="254000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sym typeface="+mn-ea"/>
              </a:rPr>
              <a:t>诱导信息拥有者层层递进为我方创造价值</a:t>
            </a: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sym typeface="+mn-ea"/>
              </a:rPr>
              <a:t>互惠原则  </a:t>
            </a: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sym typeface="+mn-ea"/>
              </a:rPr>
              <a:t>拿捏好你的问题  </a:t>
            </a: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sym typeface="+mn-ea"/>
              </a:rPr>
              <a:t>相似相帮  </a:t>
            </a: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sym typeface="+mn-ea"/>
              </a:rPr>
              <a:t>惯性定律 </a:t>
            </a: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sym typeface="+mn-ea"/>
              </a:rPr>
              <a:t>威胁恫吓  </a:t>
            </a: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sym typeface="+mn-ea"/>
              </a:rPr>
              <a:t>价值展现 </a:t>
            </a:r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371475" y="5753100"/>
            <a:ext cx="457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敏感人群：年龄和阅历偏低人群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小人面相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1350625" y="144145"/>
            <a:ext cx="736600" cy="50355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600">
                <a:solidFill>
                  <a:schemeClr val="bg1"/>
                </a:solidFill>
              </a:rPr>
              <a:t>社工防护和甄别手段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09930" y="1090930"/>
            <a:ext cx="794194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对方直接显示太过于明显的诱导行为即代表有目的  </a:t>
            </a: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回绝对方</a:t>
            </a:r>
            <a:r>
              <a:rPr lang="zh-CN" altLang="en-US">
                <a:solidFill>
                  <a:schemeClr val="bg1"/>
                </a:solidFill>
              </a:rPr>
              <a:t>话术（找借口，不知道不清楚）</a:t>
            </a:r>
            <a:endParaRPr lang="zh-CN" alt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</a:rPr>
              <a:t>对方沉默后突然提出的</a:t>
            </a:r>
            <a:r>
              <a:rPr lang="zh-CN" altLang="en-US">
                <a:solidFill>
                  <a:schemeClr val="bg1"/>
                </a:solidFill>
              </a:rPr>
              <a:t>问题往往夹带对方真实目的</a:t>
            </a:r>
            <a:endParaRPr lang="zh-CN" alt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</a:rPr>
              <a:t>说话阴阳怪气，话题敏感，直奔敏感数字</a:t>
            </a:r>
            <a:endParaRPr lang="zh-CN" altLang="en-US">
              <a:solidFill>
                <a:schemeClr val="tx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</a:rPr>
              <a:t>外观吸引力表现强烈但眼神异样</a:t>
            </a:r>
            <a:endParaRPr lang="zh-CN" altLang="en-US">
              <a:solidFill>
                <a:schemeClr val="bg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endParaRPr lang="zh-CN" alt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</a:rPr>
              <a:t>直觉让你不适</a:t>
            </a:r>
            <a:endParaRPr lang="zh-CN" altLang="en-US">
              <a:solidFill>
                <a:schemeClr val="bg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endParaRPr lang="zh-CN" altLang="en-US">
              <a:solidFill>
                <a:schemeClr val="bg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endParaRPr lang="zh-CN" altLang="en-US">
              <a:solidFill>
                <a:schemeClr val="bg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1455400" y="0"/>
            <a:ext cx="736600" cy="3810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600">
                <a:solidFill>
                  <a:schemeClr val="bg1"/>
                </a:solidFill>
              </a:rPr>
              <a:t>维度     事件</a:t>
            </a:r>
            <a:endParaRPr lang="zh-CN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11450320" y="276225"/>
            <a:ext cx="675005" cy="33413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sz="3200">
                <a:solidFill>
                  <a:schemeClr val="bg1"/>
                </a:solidFill>
              </a:rPr>
              <a:t>AI </a:t>
            </a:r>
            <a:r>
              <a:rPr lang="zh-CN" altLang="en-US" sz="3200">
                <a:solidFill>
                  <a:schemeClr val="bg1"/>
                </a:solidFill>
              </a:rPr>
              <a:t>安全</a:t>
            </a:r>
            <a:endParaRPr lang="zh-CN" altLang="en-US" sz="320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" y="924560"/>
            <a:ext cx="9586595" cy="599186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1441430" y="68580"/>
            <a:ext cx="675005" cy="5092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</a:rPr>
              <a:t>通信链路安全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15315" y="2832735"/>
            <a:ext cx="813117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</a:rPr>
              <a:t>通信设备放马</a:t>
            </a:r>
            <a:endParaRPr lang="zh-CN" alt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</a:rPr>
              <a:t>应用层伪造或后门</a:t>
            </a:r>
            <a:endParaRPr lang="zh-CN" alt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</a:rPr>
              <a:t>抓包</a:t>
            </a:r>
            <a:endParaRPr lang="zh-CN" alt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</a:rPr>
              <a:t>物理层攻击</a:t>
            </a:r>
            <a:endParaRPr lang="zh-CN" alt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</a:rPr>
              <a:t>中间人攻击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1578590" y="57150"/>
            <a:ext cx="613410" cy="43529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微软合集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64235" y="1486535"/>
            <a:ext cx="856869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chemeClr val="bg1"/>
                </a:solidFill>
                <a:hlinkClick r:id="rId2" action="ppaction://hlinkfile"/>
              </a:rPr>
              <a:t>微软数据泄露暴露全球111个国家超6.5万实体的客户个人信息</a:t>
            </a:r>
            <a:endParaRPr lang="en-US">
              <a:solidFill>
                <a:schemeClr val="bg1"/>
              </a:solidFill>
              <a:hlinkClick r:id="rId2" action="ppaction://hlinkfile"/>
            </a:endParaRPr>
          </a:p>
          <a:p>
            <a:endParaRPr lang="en-US">
              <a:solidFill>
                <a:schemeClr val="bg1"/>
              </a:solidFill>
              <a:hlinkClick r:id="rId2" action="ppaction://hlinkfile"/>
            </a:endParaRPr>
          </a:p>
          <a:p>
            <a:r>
              <a:rPr lang="en-US">
                <a:solidFill>
                  <a:schemeClr val="bg1"/>
                </a:solidFill>
                <a:hlinkClick r:id="rId3" action="ppaction://hlinkfile"/>
              </a:rPr>
              <a:t>网络攻击有多惨，看看微软的“悲惨2021”就知道了！</a:t>
            </a:r>
            <a:endParaRPr lang="en-US">
              <a:solidFill>
                <a:schemeClr val="bg1"/>
              </a:solidFill>
              <a:hlinkClick r:id="rId3" action="ppaction://hlinkfile"/>
            </a:endParaRPr>
          </a:p>
          <a:p>
            <a:endParaRPr lang="en-US">
              <a:solidFill>
                <a:schemeClr val="bg1"/>
              </a:solidFill>
              <a:hlinkClick r:id="rId3" action="ppaction://hlinkfile"/>
            </a:endParaRPr>
          </a:p>
          <a:p>
            <a:r>
              <a:rPr lang="en-US">
                <a:solidFill>
                  <a:schemeClr val="bg1"/>
                </a:solidFill>
                <a:hlinkClick r:id="rId4" action="ppaction://hlinkfile"/>
              </a:rPr>
              <a:t>前员工爆料：微软4年前曾遭黑客集团攻击入侵 </a:t>
            </a:r>
            <a:r>
              <a:rPr lang="zh-CN" altLang="en-US">
                <a:solidFill>
                  <a:schemeClr val="bg1"/>
                </a:solidFill>
                <a:hlinkClick r:id="rId4" action="ppaction://hlinkfile"/>
              </a:rPr>
              <a:t>（当时未公开）</a:t>
            </a:r>
            <a:endParaRPr lang="zh-CN" altLang="en-US">
              <a:solidFill>
                <a:schemeClr val="bg1"/>
              </a:solidFill>
              <a:hlinkClick r:id="rId4" action="ppaction://hlinkfile"/>
            </a:endParaRPr>
          </a:p>
          <a:p>
            <a:endParaRPr lang="zh-CN" altLang="en-US">
              <a:solidFill>
                <a:schemeClr val="bg1"/>
              </a:solidFill>
              <a:hlinkClick r:id="rId4" action="ppaction://hlinkfile"/>
            </a:endParaRPr>
          </a:p>
          <a:p>
            <a:r>
              <a:rPr lang="zh-CN" altLang="en-US">
                <a:solidFill>
                  <a:schemeClr val="bg1"/>
                </a:solidFill>
                <a:hlinkClick r:id="rId5" action="ppaction://hlinkfile"/>
              </a:rPr>
              <a:t>微软更新目录</a:t>
            </a:r>
            <a:endParaRPr lang="zh-CN" altLang="en-US">
              <a:solidFill>
                <a:schemeClr val="bg1"/>
              </a:solidFill>
              <a:hlinkClick r:id="rId5" action="ppaction://hlinkfil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1270615" y="62865"/>
            <a:ext cx="921385" cy="42957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800">
                <a:solidFill>
                  <a:schemeClr val="bg1"/>
                </a:solidFill>
              </a:rPr>
              <a:t>微信安全</a:t>
            </a:r>
            <a:endParaRPr lang="zh-CN" altLang="en-US" sz="480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425575" y="1487170"/>
            <a:ext cx="5797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solidFill>
                  <a:schemeClr val="bg1"/>
                </a:solidFill>
              </a:rPr>
              <a:t>构造复现poc让微信崩溃了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425575" y="3990340"/>
            <a:ext cx="47872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solidFill>
                  <a:schemeClr val="bg1"/>
                </a:solidFill>
              </a:rPr>
              <a:t>微信二维码扫描后崩溃</a:t>
            </a: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1303635" y="238760"/>
            <a:ext cx="736600" cy="52533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600">
                <a:solidFill>
                  <a:schemeClr val="bg1"/>
                </a:solidFill>
              </a:rPr>
              <a:t>维度 自身反省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00380" y="3025775"/>
            <a:ext cx="979043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企业内部重点监测和教育低认知层次</a:t>
            </a:r>
            <a:r>
              <a:rPr lang="zh-CN" altLang="en-US">
                <a:solidFill>
                  <a:schemeClr val="bg1"/>
                </a:solidFill>
              </a:rPr>
              <a:t>，</a:t>
            </a:r>
            <a:r>
              <a:rPr lang="en-US">
                <a:solidFill>
                  <a:schemeClr val="bg1"/>
                </a:solidFill>
              </a:rPr>
              <a:t>认知闭环短路</a:t>
            </a:r>
            <a:r>
              <a:rPr lang="zh-CN" altLang="en-US">
                <a:solidFill>
                  <a:schemeClr val="bg1"/>
                </a:solidFill>
              </a:rPr>
              <a:t>，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zh-CN" altLang="en-US">
                <a:solidFill>
                  <a:schemeClr val="bg1"/>
                </a:solidFill>
              </a:rPr>
              <a:t>人性表现低劣人群</a:t>
            </a: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统计企业系统内各个通信OSI层上开放的端口或其他允许条件，做好黑白名单 </a:t>
            </a: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仅采购有长期良好国际信誉背景企业生产的软硬件产品</a:t>
            </a: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多用</a:t>
            </a:r>
            <a:r>
              <a:rPr lang="zh-CN" altLang="en-US">
                <a:solidFill>
                  <a:schemeClr val="tx1"/>
                </a:solidFill>
              </a:rPr>
              <a:t>有人维护的</a:t>
            </a:r>
            <a:r>
              <a:rPr lang="en-US">
                <a:solidFill>
                  <a:schemeClr val="tx1"/>
                </a:solidFill>
              </a:rPr>
              <a:t>开源自由软件</a:t>
            </a:r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享受某个产品服务时</a:t>
            </a:r>
            <a:r>
              <a:rPr lang="zh-CN" altLang="en-US">
                <a:solidFill>
                  <a:schemeClr val="tx1"/>
                </a:solidFill>
              </a:rPr>
              <a:t>多逆向</a:t>
            </a:r>
            <a:r>
              <a:rPr lang="en-US">
                <a:solidFill>
                  <a:schemeClr val="tx1"/>
                </a:solidFill>
              </a:rPr>
              <a:t>考虑个因果</a:t>
            </a:r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</a:rPr>
              <a:t>个人防护方案（下期展开描述）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500380" y="778510"/>
            <a:ext cx="877824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公司的</a:t>
            </a:r>
            <a:r>
              <a:rPr lang="zh-CN" altLang="en-US">
                <a:solidFill>
                  <a:schemeClr val="bg1"/>
                </a:solidFill>
              </a:rPr>
              <a:t>不同人格</a:t>
            </a:r>
            <a:r>
              <a:rPr lang="en-US">
                <a:solidFill>
                  <a:schemeClr val="bg1"/>
                </a:solidFill>
              </a:rPr>
              <a:t>决定公司</a:t>
            </a:r>
            <a:r>
              <a:rPr lang="zh-CN" altLang="en-US">
                <a:solidFill>
                  <a:schemeClr val="bg1"/>
                </a:solidFill>
              </a:rPr>
              <a:t>不同</a:t>
            </a:r>
            <a:r>
              <a:rPr lang="en-US">
                <a:solidFill>
                  <a:schemeClr val="bg1"/>
                </a:solidFill>
              </a:rPr>
              <a:t>命运，人干出来的软件都有漏洞</a:t>
            </a: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强行设置弱口令</a:t>
            </a: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数据、业务责任划分不清</a:t>
            </a: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底线思维差</a:t>
            </a: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认知闭环短路 </a:t>
            </a:r>
            <a:r>
              <a:rPr lang="zh-CN" altLang="en-US">
                <a:solidFill>
                  <a:schemeClr val="tx1"/>
                </a:solidFill>
              </a:rPr>
              <a:t>，拒绝认知</a:t>
            </a:r>
            <a:r>
              <a:rPr lang="zh-CN" altLang="en-US">
                <a:solidFill>
                  <a:schemeClr val="bg1"/>
                </a:solidFill>
              </a:rPr>
              <a:t>数字架构的底层逻辑</a:t>
            </a: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IT需求极端过多或多变或盲目缩减开支</a:t>
            </a:r>
            <a:r>
              <a:rPr lang="en-US"/>
              <a:t>  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1313160" y="51435"/>
            <a:ext cx="675005" cy="45243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</a:rPr>
              <a:t>背后哲学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233930" y="2619375"/>
            <a:ext cx="772477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认识到人的罪性和软弱</a:t>
            </a:r>
            <a:r>
              <a:rPr lang="en-US" altLang="zh-CN" sz="2800">
                <a:solidFill>
                  <a:schemeClr val="bg1"/>
                </a:solidFill>
              </a:rPr>
              <a:t>------&gt;</a:t>
            </a:r>
            <a:r>
              <a:rPr lang="zh-CN" altLang="en-US" sz="2800">
                <a:solidFill>
                  <a:schemeClr val="bg1"/>
                </a:solidFill>
              </a:rPr>
              <a:t>反人性</a:t>
            </a:r>
            <a:r>
              <a:rPr lang="en-US" altLang="zh-CN" sz="2800">
                <a:solidFill>
                  <a:schemeClr val="bg1"/>
                </a:solidFill>
              </a:rPr>
              <a:t>--------&gt;  </a:t>
            </a:r>
            <a:r>
              <a:rPr lang="zh-CN" altLang="en-US" sz="2800">
                <a:solidFill>
                  <a:schemeClr val="bg1"/>
                </a:solidFill>
              </a:rPr>
              <a:t>勤于思考</a:t>
            </a:r>
            <a:r>
              <a:rPr lang="en-US" altLang="zh-CN" sz="2800">
                <a:solidFill>
                  <a:schemeClr val="bg1"/>
                </a:solidFill>
              </a:rPr>
              <a:t>------&gt;</a:t>
            </a:r>
            <a:r>
              <a:rPr lang="zh-CN" altLang="en-US" sz="2800">
                <a:solidFill>
                  <a:schemeClr val="bg1"/>
                </a:solidFill>
              </a:rPr>
              <a:t>实践</a:t>
            </a:r>
            <a:r>
              <a:rPr lang="en-US" altLang="zh-CN" sz="2800">
                <a:solidFill>
                  <a:schemeClr val="bg1"/>
                </a:solidFill>
              </a:rPr>
              <a:t>-----&gt;</a:t>
            </a:r>
            <a:r>
              <a:rPr lang="zh-CN" altLang="en-US" sz="2800">
                <a:solidFill>
                  <a:schemeClr val="bg1"/>
                </a:solidFill>
              </a:rPr>
              <a:t>开阔视野</a:t>
            </a:r>
            <a:r>
              <a:rPr lang="en-US" altLang="zh-CN" sz="2800">
                <a:solidFill>
                  <a:schemeClr val="bg1"/>
                </a:solidFill>
              </a:rPr>
              <a:t>------&gt;</a:t>
            </a:r>
            <a:r>
              <a:rPr lang="zh-CN" altLang="en-US" sz="2800">
                <a:solidFill>
                  <a:schemeClr val="bg1"/>
                </a:solidFill>
              </a:rPr>
              <a:t>认知提升</a:t>
            </a:r>
            <a:r>
              <a:rPr lang="en-US" altLang="zh-CN" sz="2800">
                <a:solidFill>
                  <a:schemeClr val="bg1"/>
                </a:solidFill>
              </a:rPr>
              <a:t>-------&gt;</a:t>
            </a:r>
            <a:r>
              <a:rPr lang="zh-CN" altLang="en-US" sz="2800">
                <a:solidFill>
                  <a:schemeClr val="bg1"/>
                </a:solidFill>
              </a:rPr>
              <a:t>保持最新头脑</a:t>
            </a:r>
            <a:endParaRPr lang="zh-CN" altLang="en-US" sz="2800">
              <a:solidFill>
                <a:schemeClr val="bg1"/>
              </a:solidFill>
            </a:endParaRPr>
          </a:p>
          <a:p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</a:rPr>
              <a:t>因为罪，所以人的欲念和所作所为皆为漏洞</a:t>
            </a:r>
            <a:endParaRPr lang="zh-CN" altLang="en-US" sz="280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4648200"/>
            <a:ext cx="2209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5a0f8564bbb4ea8c057d88dd2a092b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" y="543560"/>
            <a:ext cx="4800600" cy="1265555"/>
          </a:xfrm>
          <a:prstGeom prst="rect">
            <a:avLst/>
          </a:prstGeom>
        </p:spPr>
      </p:pic>
      <p:pic>
        <p:nvPicPr>
          <p:cNvPr id="5" name="Picture 4" descr="38ec18c900a8a5e035acdf013b51d56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80" y="3928110"/>
            <a:ext cx="4124325" cy="2747645"/>
          </a:xfrm>
          <a:prstGeom prst="rect">
            <a:avLst/>
          </a:prstGeom>
        </p:spPr>
      </p:pic>
      <p:pic>
        <p:nvPicPr>
          <p:cNvPr id="6" name="Picture 5" descr="49d04906b59719ba754605914183c43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895" y="3928745"/>
            <a:ext cx="3912235" cy="2747010"/>
          </a:xfrm>
          <a:prstGeom prst="rect">
            <a:avLst/>
          </a:prstGeom>
        </p:spPr>
      </p:pic>
      <p:pic>
        <p:nvPicPr>
          <p:cNvPr id="7" name="Picture 6" descr="cef503e283fa81d02d97bd073645feb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180" y="2164080"/>
            <a:ext cx="3025775" cy="1508125"/>
          </a:xfrm>
          <a:prstGeom prst="rect">
            <a:avLst/>
          </a:prstGeom>
        </p:spPr>
      </p:pic>
      <p:pic>
        <p:nvPicPr>
          <p:cNvPr id="9" name="Picture 8" descr="499629f1b4a2b01b22f17629aa061e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4260" y="543560"/>
            <a:ext cx="3912870" cy="209550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11085830" y="0"/>
            <a:ext cx="1106170" cy="63766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sz="6000">
                <a:solidFill>
                  <a:schemeClr val="bg1"/>
                </a:solidFill>
              </a:rPr>
              <a:t>常见的安全厂商</a:t>
            </a:r>
            <a:endParaRPr lang="en-US" sz="6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0"/>
          <p:cNvSpPr txBox="1"/>
          <p:nvPr/>
        </p:nvSpPr>
        <p:spPr>
          <a:xfrm>
            <a:off x="11085830" y="0"/>
            <a:ext cx="1106170" cy="63766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sz="6000">
                <a:solidFill>
                  <a:schemeClr val="bg1"/>
                </a:solidFill>
              </a:rPr>
              <a:t>常见的安全厂商</a:t>
            </a:r>
            <a:endParaRPr lang="en-US" sz="6000">
              <a:solidFill>
                <a:schemeClr val="bg1"/>
              </a:solidFill>
            </a:endParaRPr>
          </a:p>
        </p:txBody>
      </p:sp>
      <p:pic>
        <p:nvPicPr>
          <p:cNvPr id="10" name="Picture 9" descr="ab640181844870e75d3db470cab415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" y="362585"/>
            <a:ext cx="2515870" cy="2515870"/>
          </a:xfrm>
          <a:prstGeom prst="rect">
            <a:avLst/>
          </a:prstGeom>
        </p:spPr>
      </p:pic>
      <p:pic>
        <p:nvPicPr>
          <p:cNvPr id="12" name="Picture 11" descr="d356927ffca0c30dc9171b8db28dd4f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195" y="362585"/>
            <a:ext cx="2157095" cy="2129155"/>
          </a:xfrm>
          <a:prstGeom prst="rect">
            <a:avLst/>
          </a:prstGeom>
        </p:spPr>
      </p:pic>
      <p:pic>
        <p:nvPicPr>
          <p:cNvPr id="13" name="Picture 12" descr="c09aac28469410ee1732d4a6a2bee5b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90" y="4835525"/>
            <a:ext cx="3239770" cy="1445895"/>
          </a:xfrm>
          <a:prstGeom prst="rect">
            <a:avLst/>
          </a:prstGeom>
        </p:spPr>
      </p:pic>
      <p:pic>
        <p:nvPicPr>
          <p:cNvPr id="14" name="Picture 13" descr="f9a6e7ca16122ea5890ab9c0567bb7c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3050" y="4999990"/>
            <a:ext cx="2174240" cy="1376680"/>
          </a:xfrm>
          <a:prstGeom prst="rect">
            <a:avLst/>
          </a:prstGeom>
        </p:spPr>
      </p:pic>
      <p:pic>
        <p:nvPicPr>
          <p:cNvPr id="2" name="Picture 1" descr="d009b3de9c82d158471d7ee28b0a19d8bd3e42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0865" y="300990"/>
            <a:ext cx="2797810" cy="2578100"/>
          </a:xfrm>
          <a:prstGeom prst="rect">
            <a:avLst/>
          </a:prstGeom>
        </p:spPr>
      </p:pic>
      <p:pic>
        <p:nvPicPr>
          <p:cNvPr id="3" name="Picture 2" descr="bd9f595b32ce02b49b5eed67f1dfb96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020" y="3204845"/>
            <a:ext cx="2416810" cy="1115060"/>
          </a:xfrm>
          <a:prstGeom prst="rect">
            <a:avLst/>
          </a:prstGeom>
        </p:spPr>
      </p:pic>
      <p:pic>
        <p:nvPicPr>
          <p:cNvPr id="8" name="Picture 7" descr="211244d590b17489f1b87332f6ad8a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790" y="2879090"/>
            <a:ext cx="3183255" cy="2122805"/>
          </a:xfrm>
          <a:prstGeom prst="rect">
            <a:avLst/>
          </a:prstGeom>
        </p:spPr>
      </p:pic>
      <p:pic>
        <p:nvPicPr>
          <p:cNvPr id="4" name="Picture 3" descr="7a899e510fb30f2478be7fadcf95d143ad4b037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5270" y="3110865"/>
            <a:ext cx="2227580" cy="141732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1578590" y="0"/>
            <a:ext cx="613410" cy="55264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更多参考链接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09115" y="1440815"/>
            <a:ext cx="598170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FFC000"/>
                      <wpsdc:folHlinkClr xmlns:wpsdc="http://www.wps.cn/officeDocument/2017/drawingmlCustomData" val="954F72"/>
                      <wpsdc:hlinkUnderline xmlns:wpsdc="http://www.wps.cn/officeDocument/2017/drawingmlCustomData" val="1"/>
                    </a:ext>
                  </a:extLst>
                </a:hlinkClick>
              </a:rPr>
              <a:t>微软数据泄露暴露全球111个国家超6.5万实体的客户个人信息</a:t>
            </a:r>
            <a:endParaRPr lang="zh-CN" altLang="en-US">
              <a:solidFill>
                <a:schemeClr val="bg1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FFC000"/>
                    <wpsdc:folHlinkClr xmlns:wpsdc="http://www.wps.cn/officeDocument/2017/drawingmlCustomData" val="954F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r>
              <a:rPr lang="zh-CN" altLang="en-US">
                <a:solidFill>
                  <a:schemeClr val="bg1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FFC000"/>
                      <wpsdc:folHlinkClr xmlns:wpsdc="http://www.wps.cn/officeDocument/2017/drawingmlCustomData" val="954F72"/>
                      <wpsdc:hlinkUnderline xmlns:wpsdc="http://www.wps.cn/officeDocument/2017/drawingmlCustomData" val="1"/>
                    </a:ext>
                  </a:extLst>
                </a:hlinkClick>
              </a:rPr>
              <a:t>数千名乘客在以色列机场被封锁，官方怀疑网络攻</a:t>
            </a:r>
            <a:endParaRPr lang="zh-CN" altLang="en-US">
              <a:solidFill>
                <a:schemeClr val="bg1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FFC000"/>
                    <wpsdc:folHlinkClr xmlns:wpsdc="http://www.wps.cn/officeDocument/2017/drawingmlCustomData" val="954F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endParaRPr lang="zh-CN" altLang="en-US">
              <a:solidFill>
                <a:schemeClr val="bg1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FFC000"/>
                    <wpsdc:folHlinkClr xmlns:wpsdc="http://www.wps.cn/officeDocument/2017/drawingmlCustomData" val="954F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endParaRPr lang="zh-CN" altLang="en-US">
              <a:solidFill>
                <a:schemeClr val="bg1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FFC000"/>
                    <wpsdc:folHlinkClr xmlns:wpsdc="http://www.wps.cn/officeDocument/2017/drawingmlCustomData" val="954F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r>
              <a:rPr lang="zh-CN" altLang="en-US">
                <a:solidFill>
                  <a:schemeClr val="bg1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FFC000"/>
                      <wpsdc:folHlinkClr xmlns:wpsdc="http://www.wps.cn/officeDocument/2017/drawingmlCustomData" val="954F72"/>
                      <wpsdc:hlinkUnderline xmlns:wpsdc="http://www.wps.cn/officeDocument/2017/drawingmlCustomData" val="1"/>
                    </a:ext>
                  </a:extLst>
                </a:hlinkClick>
              </a:rPr>
              <a:t>黑客组织滥用processexp杀掉杀毒软件进程</a:t>
            </a:r>
            <a:endParaRPr lang="zh-CN" altLang="en-US">
              <a:solidFill>
                <a:schemeClr val="bg1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FFC000"/>
                    <wpsdc:folHlinkClr xmlns:wpsdc="http://www.wps.cn/officeDocument/2017/drawingmlCustomData" val="954F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endParaRPr lang="zh-CN" altLang="en-US">
              <a:solidFill>
                <a:schemeClr val="bg1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FFC000"/>
                    <wpsdc:folHlinkClr xmlns:wpsdc="http://www.wps.cn/officeDocument/2017/drawingmlCustomData" val="954F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r>
              <a:rPr lang="zh-CN" altLang="en-US">
                <a:solidFill>
                  <a:schemeClr val="bg1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FFC000"/>
                      <wpsdc:folHlinkClr xmlns:wpsdc="http://www.wps.cn/officeDocument/2017/drawingmlCustomData" val="954F72"/>
                      <wpsdc:hlinkUnderline xmlns:wpsdc="http://www.wps.cn/officeDocument/2017/drawingmlCustomData" val="1"/>
                    </a:ext>
                  </a:extLst>
                </a:hlinkClick>
              </a:rPr>
              <a:t>小心ktv盗私钥</a:t>
            </a:r>
            <a:endParaRPr lang="zh-CN" altLang="en-US">
              <a:solidFill>
                <a:schemeClr val="bg1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FFC000"/>
                    <wpsdc:folHlinkClr xmlns:wpsdc="http://www.wps.cn/officeDocument/2017/drawingmlCustomData" val="954F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endParaRPr lang="zh-CN" altLang="en-US">
              <a:solidFill>
                <a:schemeClr val="bg1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FFC000"/>
                    <wpsdc:folHlinkClr xmlns:wpsdc="http://www.wps.cn/officeDocument/2017/drawingmlCustomData" val="954F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r>
              <a:rPr lang="zh-CN" altLang="en-US">
                <a:solidFill>
                  <a:schemeClr val="bg1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FFC000"/>
                      <wpsdc:folHlinkClr xmlns:wpsdc="http://www.wps.cn/officeDocument/2017/drawingmlCustomData" val="954F72"/>
                      <wpsdc:hlinkUnderline xmlns:wpsdc="http://www.wps.cn/officeDocument/2017/drawingmlCustomData" val="1"/>
                    </a:ext>
                  </a:extLst>
                </a:hlinkClick>
              </a:rPr>
              <a:t> 微软 Azure 曝“设计缺陷”，暴露存储账户</a:t>
            </a:r>
            <a:endParaRPr lang="zh-CN" altLang="en-US">
              <a:solidFill>
                <a:schemeClr val="bg1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FFC000"/>
                    <wpsdc:folHlinkClr xmlns:wpsdc="http://www.wps.cn/officeDocument/2017/drawingmlCustomData" val="954F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endParaRPr lang="zh-CN" altLang="en-US">
              <a:solidFill>
                <a:schemeClr val="bg1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FFC000"/>
                    <wpsdc:folHlinkClr xmlns:wpsdc="http://www.wps.cn/officeDocument/2017/drawingmlCustomData" val="954F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r>
              <a:rPr lang="zh-CN" altLang="en-US">
                <a:solidFill>
                  <a:schemeClr val="bg1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FFC000"/>
                      <wpsdc:folHlinkClr xmlns:wpsdc="http://www.wps.cn/officeDocument/2017/drawingmlCustomData" val="954F72"/>
                      <wpsdc:hlinkUnderline xmlns:wpsdc="http://www.wps.cn/officeDocument/2017/drawingmlCustomData" val="1"/>
                    </a:ext>
                  </a:extLst>
                </a:hlinkClick>
              </a:rPr>
              <a:t>黑客模拟入侵游戏 </a:t>
            </a:r>
            <a:endParaRPr lang="zh-CN" altLang="en-US">
              <a:solidFill>
                <a:schemeClr val="bg1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FFC000"/>
                    <wpsdc:folHlinkClr xmlns:wpsdc="http://www.wps.cn/officeDocument/2017/drawingmlCustomData" val="954F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809115" y="5416550"/>
            <a:ext cx="5698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</a:rPr>
              <a:t>更多惊险安全事件刺激的态势，敬请</a:t>
            </a:r>
            <a:r>
              <a:rPr lang="zh-CN" altLang="en-US">
                <a:solidFill>
                  <a:schemeClr val="bg1"/>
                </a:solidFill>
              </a:rPr>
              <a:t>期待</a:t>
            </a:r>
            <a:r>
              <a:rPr lang="zh-CN" altLang="en-US">
                <a:solidFill>
                  <a:schemeClr val="tx1"/>
                </a:solidFill>
              </a:rPr>
              <a:t>下一场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大神的</a:t>
            </a:r>
            <a:r>
              <a:rPr lang="en-US" altLang="zh-CN">
                <a:solidFill>
                  <a:schemeClr val="tx1"/>
                </a:solidFill>
              </a:rPr>
              <a:t>SHLUG</a:t>
            </a:r>
            <a:r>
              <a:rPr lang="zh-CN" altLang="en-US">
                <a:solidFill>
                  <a:schemeClr val="tx1"/>
                </a:solidFill>
              </a:rPr>
              <a:t>月度讲座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谢谢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81080" y="-333375"/>
            <a:ext cx="1706245" cy="3832225"/>
          </a:xfrm>
        </p:spPr>
        <p:txBody>
          <a:bodyPr vert="eaVert">
            <a:norm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各种陷阱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2125" y="3268345"/>
            <a:ext cx="9144000" cy="343598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b="1">
                <a:solidFill>
                  <a:srgbClr val="FFFF00"/>
                </a:solidFill>
              </a:rPr>
              <a:t>诈骗与反诈</a:t>
            </a:r>
            <a:endParaRPr lang="en-US" altLang="zh-CN" sz="2800" b="1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FFFF00"/>
                </a:solidFill>
              </a:rPr>
              <a:t>app</a:t>
            </a:r>
            <a:r>
              <a:rPr lang="zh-CN" altLang="en-US" sz="2800" b="1">
                <a:solidFill>
                  <a:srgbClr val="FFFF00"/>
                </a:solidFill>
              </a:rPr>
              <a:t>推送内容像包含了你线上线下聊过的</a:t>
            </a:r>
            <a:endParaRPr lang="zh-CN" altLang="en-US" sz="2800" b="1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b="1">
                <a:solidFill>
                  <a:srgbClr val="FFFF00"/>
                </a:solidFill>
              </a:rPr>
              <a:t>游戏在后台就算禁了麦克风蓝牙耳机就会启动电话模式</a:t>
            </a:r>
            <a:endParaRPr lang="en-US" altLang="zh-CN" sz="2800" b="1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b="1">
                <a:solidFill>
                  <a:schemeClr val="accent1"/>
                </a:solidFill>
              </a:rPr>
              <a:t>街边的有</a:t>
            </a:r>
            <a:r>
              <a:rPr lang="zh-CN" altLang="en-US" sz="2800" b="1">
                <a:solidFill>
                  <a:srgbClr val="FFFF00"/>
                </a:solidFill>
              </a:rPr>
              <a:t>奖扫码</a:t>
            </a:r>
            <a:endParaRPr lang="zh-CN" altLang="en-US" sz="2800" b="1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b="1">
                <a:solidFill>
                  <a:schemeClr val="accent1"/>
                </a:solidFill>
              </a:rPr>
              <a:t>随手给出的</a:t>
            </a:r>
            <a:r>
              <a:rPr lang="zh-CN" altLang="en-US" sz="2800" b="1">
                <a:solidFill>
                  <a:srgbClr val="FFFF00"/>
                </a:solidFill>
              </a:rPr>
              <a:t>纸质个人信息招致一坨骚扰电话</a:t>
            </a:r>
            <a:endParaRPr lang="zh-CN" altLang="en-US" sz="2800" b="1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b="1">
                <a:solidFill>
                  <a:srgbClr val="FFFF00"/>
                </a:solidFill>
              </a:rPr>
              <a:t>疫情期间刚在某个地点打卡后脚就被一个电话拉走了 </a:t>
            </a:r>
            <a:endParaRPr lang="zh-CN" altLang="en-US" sz="2800" b="1">
              <a:solidFill>
                <a:srgbClr val="FFFF00"/>
              </a:solidFill>
            </a:endParaRPr>
          </a:p>
        </p:txBody>
      </p:sp>
      <p:pic>
        <p:nvPicPr>
          <p:cNvPr id="6" name="Picture 5" descr="56ce0e0ffaefb8a6371231be82ddd4a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" y="188595"/>
            <a:ext cx="3176905" cy="294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1207115" y="19050"/>
            <a:ext cx="859790" cy="51549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400">
                <a:solidFill>
                  <a:schemeClr val="bg1"/>
                </a:solidFill>
              </a:rPr>
              <a:t>近期攻击杀伤力</a:t>
            </a:r>
            <a:endParaRPr lang="zh-CN" altLang="en-US" sz="440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475230" y="777240"/>
            <a:ext cx="739775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>
                <a:solidFill>
                  <a:schemeClr val="bg1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FFC000"/>
                      <wpsdc:folHlinkClr xmlns:wpsdc="http://www.wps.cn/officeDocument/2017/drawingmlCustomData" val="954F72"/>
                      <wpsdc:hlinkUnderline xmlns:wpsdc="http://www.wps.cn/officeDocument/2017/drawingmlCustomData" val="1"/>
                    </a:ext>
                  </a:extLst>
                </a:hlinkClick>
              </a:rPr>
              <a:t>网络黑产有多猖狂？每分钟让全球经济损失290万美元！</a:t>
            </a:r>
            <a:endParaRPr lang="en-US" sz="2000">
              <a:solidFill>
                <a:schemeClr val="bg1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FFC000"/>
                    <wpsdc:folHlinkClr xmlns:wpsdc="http://www.wps.cn/officeDocument/2017/drawingmlCustomData" val="954F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475230" y="1593215"/>
            <a:ext cx="55149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  <a:hlinkClick r:id="rId3" action="ppaction://hlinkfile"/>
              </a:rPr>
              <a:t>黑客攻击造成全球八成医疗机构数据泄露</a:t>
            </a:r>
            <a:endParaRPr lang="zh-CN" altLang="en-US" sz="2000">
              <a:solidFill>
                <a:schemeClr val="bg1"/>
              </a:solidFill>
              <a:hlinkClick r:id="rId3" action="ppaction://hlinkfile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475230" y="2244725"/>
            <a:ext cx="5753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chemeClr val="tx1"/>
                </a:solidFill>
              </a:rPr>
              <a:t>2018</a:t>
            </a:r>
            <a:r>
              <a:rPr lang="en-US" sz="2000">
                <a:solidFill>
                  <a:schemeClr val="bg1"/>
                </a:solidFill>
              </a:rPr>
              <a:t>上半年互联网黑产研究报告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475230" y="2913380"/>
            <a:ext cx="36957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比特币门头沟事件</a:t>
            </a:r>
            <a:endParaRPr lang="zh-CN" altLang="en-US" sz="2000">
              <a:solidFill>
                <a:schemeClr val="bg1"/>
              </a:solidFill>
              <a:hlinkClick r:id="rId4" action="ppaction://hlinkfile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475230" y="3543300"/>
            <a:ext cx="5867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hlinkClick r:id="rId5" action="ppaction://hlinkfile"/>
              </a:rPr>
              <a:t>揭秘网络黑产链：为何普通黑客能月入8万美元？</a:t>
            </a:r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2475230" y="4163060"/>
            <a:ext cx="65144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hlinkClick r:id="rId6" action="ppaction://hlinkfile"/>
              </a:rPr>
              <a:t>价值3千万美元的USDT代币丢失，Tether粗暴执行硬分叉并敦促交易所升级</a:t>
            </a:r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2475230" y="494538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hlinkClick r:id="rId7" action="ppaction://hlinkfile"/>
              </a:rPr>
              <a:t>以太坊硬分叉有哪几个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1513185" y="0"/>
            <a:ext cx="613410" cy="55753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sz="2800">
                <a:solidFill>
                  <a:schemeClr val="bg1"/>
                </a:solidFill>
              </a:rPr>
              <a:t>2022 </a:t>
            </a:r>
            <a:r>
              <a:rPr lang="zh-CN" altLang="en-US" sz="2800">
                <a:solidFill>
                  <a:schemeClr val="bg1"/>
                </a:solidFill>
              </a:rPr>
              <a:t>黑客黑产规模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1305" y="1873250"/>
            <a:ext cx="57950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chemeClr val="bg1"/>
                </a:solidFill>
              </a:rPr>
              <a:t>网络黑产有多猖狂？每分钟让全球经济损失290万美元！ 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/>
          <p:nvPr/>
        </p:nvGraphicFramePr>
        <p:xfrm>
          <a:off x="416560" y="2989580"/>
          <a:ext cx="5659755" cy="357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2" imgW="6400800" imgH="3667125" progId="Paint.Picture">
                  <p:embed/>
                </p:oleObj>
              </mc:Choice>
              <mc:Fallback>
                <p:oleObj name="" r:id="rId2" imgW="6400800" imgH="3667125" progId="Paint.Picture">
                  <p:embed/>
                  <p:pic>
                    <p:nvPicPr>
                      <p:cNvPr id="0" name="Picture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6560" y="2989580"/>
                        <a:ext cx="5659755" cy="357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/>
          <p:nvPr/>
        </p:nvGraphicFramePr>
        <p:xfrm>
          <a:off x="6076315" y="1953260"/>
          <a:ext cx="5149850" cy="4611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4" imgW="6467475" imgH="5791200" progId="Paint.Picture">
                  <p:embed/>
                </p:oleObj>
              </mc:Choice>
              <mc:Fallback>
                <p:oleObj name="" r:id="rId4" imgW="6467475" imgH="5791200" progId="Paint.Picture">
                  <p:embed/>
                  <p:pic>
                    <p:nvPicPr>
                      <p:cNvPr id="0" name="Picture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76315" y="1953260"/>
                        <a:ext cx="5149850" cy="4611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1455400" y="0"/>
            <a:ext cx="736600" cy="3810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600">
                <a:solidFill>
                  <a:schemeClr val="bg1"/>
                </a:solidFill>
              </a:rPr>
              <a:t>维度     人</a:t>
            </a:r>
            <a:endParaRPr lang="zh-CN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371600" y="853440"/>
            <a:ext cx="10658475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</a:rPr>
              <a:t>方程式</a:t>
            </a:r>
            <a:endParaRPr lang="zh-CN" altLang="en-US">
              <a:solidFill>
                <a:schemeClr val="bg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</a:rPr>
              <a:t>全球顶尖黑客团体，疑似美国</a:t>
            </a:r>
            <a:r>
              <a:rPr lang="en-US" altLang="zh-CN">
                <a:solidFill>
                  <a:schemeClr val="bg1"/>
                </a:solidFill>
              </a:rPr>
              <a:t>NSA</a:t>
            </a:r>
            <a:r>
              <a:rPr lang="zh-CN" altLang="en-US">
                <a:solidFill>
                  <a:schemeClr val="bg1"/>
                </a:solidFill>
              </a:rPr>
              <a:t>背景</a:t>
            </a:r>
            <a:endParaRPr lang="zh-CN" altLang="en-US">
              <a:solidFill>
                <a:schemeClr val="bg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</a:rPr>
              <a:t>作品：</a:t>
            </a:r>
            <a:r>
              <a:rPr lang="en-US" altLang="zh-CN">
                <a:solidFill>
                  <a:schemeClr val="bg1"/>
                </a:solidFill>
              </a:rPr>
              <a:t>EternalBlue   EquationLaser、EquationDrug、DoubleFantasy、TripleFantasy、Fanny 和GrayFish</a:t>
            </a:r>
            <a:endParaRPr lang="en-US" altLang="zh-CN">
              <a:solidFill>
                <a:schemeClr val="bg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</a:rPr>
              <a:t>以及疑似</a:t>
            </a:r>
            <a:r>
              <a:rPr lang="en-US" altLang="zh-CN">
                <a:solidFill>
                  <a:schemeClr val="bg1"/>
                </a:solidFill>
              </a:rPr>
              <a:t>StuxNet</a:t>
            </a:r>
            <a:endParaRPr lang="en-US" altLang="zh-CN">
              <a:solidFill>
                <a:schemeClr val="bg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endParaRPr lang="zh-CN" alt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</a:rPr>
              <a:t>影子经纪人</a:t>
            </a:r>
            <a:endParaRPr lang="zh-CN" altLang="en-US">
              <a:solidFill>
                <a:schemeClr val="tx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</a:rPr>
              <a:t>顾名思义是一个</a:t>
            </a:r>
            <a:r>
              <a:rPr lang="zh-CN" altLang="en-US">
                <a:solidFill>
                  <a:schemeClr val="bg1"/>
                </a:solidFill>
              </a:rPr>
              <a:t>国际安全情报贩卖团体（卖</a:t>
            </a:r>
            <a:r>
              <a:rPr lang="en-US" altLang="zh-CN">
                <a:solidFill>
                  <a:schemeClr val="bg1"/>
                </a:solidFill>
              </a:rPr>
              <a:t>0day</a:t>
            </a:r>
            <a:r>
              <a:rPr lang="zh-CN" altLang="en-US">
                <a:solidFill>
                  <a:schemeClr val="bg1"/>
                </a:solidFill>
              </a:rPr>
              <a:t>的）</a:t>
            </a:r>
            <a:r>
              <a:rPr lang="zh-CN" altLang="en-US">
                <a:solidFill>
                  <a:schemeClr val="tx1"/>
                </a:solidFill>
              </a:rPr>
              <a:t>，</a:t>
            </a:r>
            <a:r>
              <a:rPr lang="zh-CN" altLang="en-US">
                <a:solidFill>
                  <a:schemeClr val="bg1"/>
                </a:solidFill>
              </a:rPr>
              <a:t>貌似跟</a:t>
            </a:r>
            <a:r>
              <a:rPr lang="en-US" altLang="zh-CN">
                <a:solidFill>
                  <a:schemeClr val="bg1"/>
                </a:solidFill>
              </a:rPr>
              <a:t>NSA</a:t>
            </a:r>
            <a:r>
              <a:rPr lang="zh-CN" altLang="en-US">
                <a:solidFill>
                  <a:schemeClr val="bg1"/>
                </a:solidFill>
              </a:rPr>
              <a:t>闹掰从而又是在</a:t>
            </a:r>
            <a:r>
              <a:rPr lang="en-US" altLang="zh-CN">
                <a:solidFill>
                  <a:schemeClr val="bg1"/>
                </a:solidFill>
              </a:rPr>
              <a:t>NSA</a:t>
            </a:r>
            <a:r>
              <a:rPr lang="zh-CN" altLang="en-US">
                <a:solidFill>
                  <a:schemeClr val="bg1"/>
                </a:solidFill>
              </a:rPr>
              <a:t>安插内鬼又是扒出</a:t>
            </a:r>
            <a:endParaRPr lang="zh-CN" altLang="en-US">
              <a:solidFill>
                <a:schemeClr val="bg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</a:rPr>
              <a:t>包括方程式在内的武器库</a:t>
            </a:r>
            <a:endParaRPr lang="zh-CN" altLang="en-US">
              <a:solidFill>
                <a:schemeClr val="bg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</a:rPr>
              <a:t>作品：黑掉方程式组织</a:t>
            </a:r>
            <a:endParaRPr lang="zh-CN" altLang="en-US">
              <a:solidFill>
                <a:schemeClr val="bg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endParaRPr lang="zh-CN" alt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1"/>
                </a:solidFill>
              </a:rPr>
              <a:t>Lazarus </a:t>
            </a:r>
            <a:r>
              <a:rPr lang="zh-CN" altLang="en-US">
                <a:solidFill>
                  <a:schemeClr val="bg1"/>
                </a:solidFill>
              </a:rPr>
              <a:t>拉撒路</a:t>
            </a:r>
            <a:endParaRPr lang="zh-CN" altLang="en-US">
              <a:solidFill>
                <a:schemeClr val="bg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</a:rPr>
              <a:t>向死而生的魄力，和朝鲜政府有一定联系，</a:t>
            </a:r>
            <a:endParaRPr lang="zh-CN" altLang="en-US">
              <a:solidFill>
                <a:schemeClr val="bg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</a:rPr>
              <a:t>作品：对韩国各大银行，索尼公司等大机构攻击。基于</a:t>
            </a:r>
            <a:r>
              <a:rPr lang="en-US" altLang="zh-CN">
                <a:solidFill>
                  <a:schemeClr val="bg1"/>
                </a:solidFill>
              </a:rPr>
              <a:t>EBlue</a:t>
            </a:r>
            <a:r>
              <a:rPr lang="zh-CN" altLang="en-US">
                <a:solidFill>
                  <a:schemeClr val="tx1"/>
                </a:solidFill>
              </a:rPr>
              <a:t>传播开发的</a:t>
            </a:r>
            <a:r>
              <a:rPr lang="en-US" altLang="zh-CN">
                <a:solidFill>
                  <a:schemeClr val="tx1"/>
                </a:solidFill>
              </a:rPr>
              <a:t>Wannacrypt</a:t>
            </a:r>
            <a:endParaRPr lang="en-US" altLang="zh-CN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bg1"/>
                </a:solidFill>
              </a:rPr>
              <a:t>Lap$us </a:t>
            </a:r>
            <a:endParaRPr lang="en-US" altLang="zh-CN">
              <a:solidFill>
                <a:schemeClr val="bg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</a:rPr>
              <a:t> 7</a:t>
            </a:r>
            <a:r>
              <a:rPr lang="zh-CN" altLang="en-US">
                <a:solidFill>
                  <a:schemeClr val="tx1"/>
                </a:solidFill>
              </a:rPr>
              <a:t>名看谁不爽说干就</a:t>
            </a:r>
            <a:r>
              <a:rPr lang="zh-CN" altLang="en-US">
                <a:solidFill>
                  <a:schemeClr val="bg1"/>
                </a:solidFill>
              </a:rPr>
              <a:t>干的小屁孩子们，</a:t>
            </a:r>
            <a:r>
              <a:rPr lang="zh-CN" altLang="en-US">
                <a:solidFill>
                  <a:schemeClr val="tx1"/>
                </a:solidFill>
              </a:rPr>
              <a:t>甚至拿到企</a:t>
            </a:r>
            <a:r>
              <a:rPr lang="zh-CN" altLang="en-US">
                <a:solidFill>
                  <a:schemeClr val="bg1"/>
                </a:solidFill>
              </a:rPr>
              <a:t>业内网权限不择手段买通内部人员</a:t>
            </a:r>
            <a:endParaRPr lang="zh-CN" altLang="en-US">
              <a:solidFill>
                <a:schemeClr val="bg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</a:rPr>
              <a:t>作品： 搞到</a:t>
            </a:r>
            <a:r>
              <a:rPr lang="en-US" altLang="zh-CN">
                <a:solidFill>
                  <a:schemeClr val="tx1"/>
                </a:solidFill>
              </a:rPr>
              <a:t>Okta </a:t>
            </a:r>
            <a:r>
              <a:rPr lang="zh-CN" altLang="en-US">
                <a:solidFill>
                  <a:schemeClr val="tx1"/>
                </a:solidFill>
              </a:rPr>
              <a:t>英伟达  育碧 三星 微</a:t>
            </a:r>
            <a:r>
              <a:rPr lang="zh-CN" altLang="en-US">
                <a:solidFill>
                  <a:schemeClr val="bg1"/>
                </a:solidFill>
              </a:rPr>
              <a:t>软</a:t>
            </a:r>
            <a:r>
              <a:rPr lang="zh-CN" altLang="en-US">
                <a:solidFill>
                  <a:schemeClr val="tx1"/>
                </a:solidFill>
              </a:rPr>
              <a:t>的关键源</a:t>
            </a:r>
            <a:r>
              <a:rPr lang="zh-CN" altLang="en-US">
                <a:solidFill>
                  <a:schemeClr val="bg1"/>
                </a:solidFill>
              </a:rPr>
              <a:t>代码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842010" y="808990"/>
            <a:ext cx="9753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Against the West</a:t>
            </a:r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842010" y="1308735"/>
            <a:ext cx="10241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若干名法国人和一名加拿大人，总共六人组成，亲美亲西，头目为瑞士人科特曼，原先被美高院制裁过。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作品：攻击我国各省市数以百计的重要机构并在论坛上出售数据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842010" y="2507615"/>
            <a:ext cx="9753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奇异熊</a:t>
            </a:r>
            <a:endParaRPr lang="en-US" altLang="zh-CN"/>
          </a:p>
        </p:txBody>
      </p:sp>
      <p:sp>
        <p:nvSpPr>
          <p:cNvPr id="5" name="Text Box 4"/>
          <p:cNvSpPr txBox="1"/>
          <p:nvPr/>
        </p:nvSpPr>
        <p:spPr>
          <a:xfrm>
            <a:off x="908685" y="2964815"/>
            <a:ext cx="98063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</a:rPr>
              <a:t>俄罗斯来自大厂的顶尖高手强强组队，据传由俄罗斯政府支持，</a:t>
            </a:r>
            <a:endParaRPr lang="zh-CN" alt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</a:rPr>
              <a:t>作品：挖出俄奥团兴奋剂丑闻，干扰美国大选，攻击不择手段</a:t>
            </a:r>
            <a:endParaRPr lang="zh-CN" alt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>
              <a:solidFill>
                <a:schemeClr val="bg1"/>
              </a:solidFill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</a:rPr>
              <a:t>更多</a:t>
            </a:r>
            <a:r>
              <a:rPr lang="en-US" altLang="zh-CN">
                <a:solidFill>
                  <a:schemeClr val="bg1"/>
                </a:solidFill>
              </a:rPr>
              <a:t>....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C000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3756</Words>
  <Application>WPS Presentation</Application>
  <PresentationFormat>Widescreen</PresentationFormat>
  <Paragraphs>337</Paragraphs>
  <Slides>39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39</vt:i4>
      </vt:variant>
    </vt:vector>
  </HeadingPairs>
  <TitlesOfParts>
    <vt:vector size="51" baseType="lpstr">
      <vt:lpstr>Arial</vt:lpstr>
      <vt:lpstr>宋体</vt:lpstr>
      <vt:lpstr>Wingdings</vt:lpstr>
      <vt:lpstr>Calibri Light</vt:lpstr>
      <vt:lpstr>Calibri</vt:lpstr>
      <vt:lpstr>微软雅黑</vt:lpstr>
      <vt:lpstr>Arial Unicode MS</vt:lpstr>
      <vt:lpstr>Office Theme</vt:lpstr>
      <vt:lpstr>Paint.Picture</vt:lpstr>
      <vt:lpstr>Paint.Picture</vt:lpstr>
      <vt:lpstr>Paint.Picture</vt:lpstr>
      <vt:lpstr>Paint.Picture</vt:lpstr>
      <vt:lpstr>黑徒行传</vt:lpstr>
      <vt:lpstr>PowerPoint 演示文稿</vt:lpstr>
      <vt:lpstr>PowerPoint 演示文稿</vt:lpstr>
      <vt:lpstr>各种陷阱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近年典型安全事件</vt:lpstr>
      <vt:lpstr>Log4J事件</vt:lpstr>
      <vt:lpstr>打印机漏洞</vt:lpstr>
      <vt:lpstr>史上最严重诈骗</vt:lpstr>
      <vt:lpstr>杀猪盘</vt:lpstr>
      <vt:lpstr>PowerPoint 演示文稿</vt:lpstr>
      <vt:lpstr>供应链攻击</vt:lpstr>
      <vt:lpstr>PowerPoint 演示文稿</vt:lpstr>
      <vt:lpstr>供应链攻击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杀猪盘</vt:lpstr>
      <vt:lpstr>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你安全吗</dc:title>
  <dc:creator/>
  <cp:lastModifiedBy>Funchan</cp:lastModifiedBy>
  <cp:revision>41</cp:revision>
  <dcterms:created xsi:type="dcterms:W3CDTF">2021-12-21T04:44:00Z</dcterms:created>
  <dcterms:modified xsi:type="dcterms:W3CDTF">2023-07-24T15:21:15Z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1033-11.2.0.9747</vt:lpwstr>
  </property>
</Properties>
</file>