
<file path=[Content_Types].xml><?xml version="1.0" encoding="utf-8"?>
<Types xmlns="http://schemas.openxmlformats.org/package/2006/content-types">
  <Default Extension="jpeg" ContentType="image/jpeg"/>
  <Default Extension="jpg" ContentType="image/jpeg"/>
  <Default Extension="png" ContentType="image/png"/>
  <Default Extension="png@f_auto" ContentType="image/jpe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81" r:id="rId3"/>
    <p:sldId id="297" r:id="rId4"/>
    <p:sldId id="258" r:id="rId5"/>
    <p:sldId id="259" r:id="rId6"/>
    <p:sldId id="283" r:id="rId7"/>
    <p:sldId id="260" r:id="rId8"/>
    <p:sldId id="261" r:id="rId9"/>
    <p:sldId id="291" r:id="rId10"/>
    <p:sldId id="292" r:id="rId11"/>
    <p:sldId id="287" r:id="rId12"/>
    <p:sldId id="302" r:id="rId13"/>
    <p:sldId id="294" r:id="rId14"/>
    <p:sldId id="269" r:id="rId15"/>
    <p:sldId id="267" r:id="rId16"/>
    <p:sldId id="270" r:id="rId17"/>
    <p:sldId id="272" r:id="rId18"/>
    <p:sldId id="293" r:id="rId19"/>
    <p:sldId id="303" r:id="rId20"/>
    <p:sldId id="263" r:id="rId21"/>
    <p:sldId id="298" r:id="rId22"/>
    <p:sldId id="296" r:id="rId23"/>
    <p:sldId id="304" r:id="rId24"/>
    <p:sldId id="275" r:id="rId25"/>
    <p:sldId id="305" r:id="rId26"/>
    <p:sldId id="308" r:id="rId27"/>
    <p:sldId id="301" r:id="rId28"/>
    <p:sldId id="299" r:id="rId29"/>
    <p:sldId id="264" r:id="rId30"/>
    <p:sldId id="282" r:id="rId31"/>
    <p:sldId id="295" r:id="rId32"/>
    <p:sldId id="265" r:id="rId33"/>
    <p:sldId id="286" r:id="rId34"/>
    <p:sldId id="307" r:id="rId35"/>
    <p:sldId id="266" r:id="rId36"/>
    <p:sldId id="268" r:id="rId37"/>
    <p:sldId id="273" r:id="rId38"/>
    <p:sldId id="274" r:id="rId39"/>
    <p:sldId id="285" r:id="rId40"/>
    <p:sldId id="300" r:id="rId41"/>
    <p:sldId id="288" r:id="rId42"/>
    <p:sldId id="276" r:id="rId43"/>
    <p:sldId id="278" r:id="rId44"/>
    <p:sldId id="279" r:id="rId45"/>
    <p:sldId id="280" r:id="rId46"/>
    <p:sldId id="271" r:id="rId47"/>
    <p:sldId id="29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a:xfrm>
            <a:off x="3962399" y="5870575"/>
            <a:ext cx="4893958" cy="377825"/>
          </a:xfrm>
        </p:spPr>
        <p:txBody>
          <a:bodyPr/>
          <a:lstStyle/>
          <a:p>
            <a:endParaRPr lang="zh-CN" altLang="en-US"/>
          </a:p>
        </p:txBody>
      </p:sp>
      <p:sp>
        <p:nvSpPr>
          <p:cNvPr id="6" name="Slide Number Placeholder 5"/>
          <p:cNvSpPr>
            <a:spLocks noGrp="1"/>
          </p:cNvSpPr>
          <p:nvPr>
            <p:ph type="sldNum" sz="quarter" idx="12"/>
          </p:nvPr>
        </p:nvSpPr>
        <p:spPr>
          <a:xfrm>
            <a:off x="10608958" y="5870575"/>
            <a:ext cx="551167" cy="377825"/>
          </a:xfrm>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8777559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235633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55877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4250328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421865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zh-CN" altLang="en-US"/>
              <a:t>单击此处编辑母版文本样式</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156757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CN" altLang="en-US"/>
              <a:t>单击此处编辑母版文本样式</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077961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
        <p:nvSpPr>
          <p:cNvPr id="8" name="Title 1"/>
          <p:cNvSpPr>
            <a:spLocks noGrp="1"/>
          </p:cNvSpPr>
          <p:nvPr>
            <p:ph type="title"/>
          </p:nvPr>
        </p:nvSpPr>
        <p:spPr>
          <a:xfrm>
            <a:off x="685801" y="609600"/>
            <a:ext cx="10131425" cy="1456267"/>
          </a:xfrm>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275531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47927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nchor="ct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402072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zh-CN" altLang="en-US"/>
              <a:t>单击此处编辑母版标题样式</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95459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43652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25597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76025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307022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203490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zh-CN" altLang="en-US"/>
              <a:t>单击此处编辑母版标题样式</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98FFED4-5170-4053-BF57-9565762A1B63}" type="datetimeFigureOut">
              <a:rPr lang="zh-CN" altLang="en-US" smtClean="0"/>
              <a:t>2023/7/22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183511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98FFED4-5170-4053-BF57-9565762A1B63}" type="datetimeFigureOut">
              <a:rPr lang="zh-CN" altLang="en-US" smtClean="0"/>
              <a:t>2023/7/22</a:t>
            </a:fld>
            <a:endParaRPr lang="zh-CN" alt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B2A5B2-11B9-40B4-9BA1-4D0C75BECDED}" type="slidenum">
              <a:rPr lang="zh-CN" altLang="en-US" smtClean="0"/>
              <a:t>‹#›</a:t>
            </a:fld>
            <a:endParaRPr lang="zh-CN" altLang="en-US"/>
          </a:p>
        </p:txBody>
      </p:sp>
    </p:spTree>
    <p:extLst>
      <p:ext uri="{BB962C8B-B14F-4D97-AF65-F5344CB8AC3E}">
        <p14:creationId xmlns:p14="http://schemas.microsoft.com/office/powerpoint/2010/main" val="213911593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o.csdn.net/so/search?q=JNDI&amp;spm=1001.2101.3001.7020"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zhuanlan.zhihu.com/p/564486130" TargetMode="External"/><Relationship Id="rId2" Type="http://schemas.openxmlformats.org/officeDocument/2006/relationships/hyperlink" Target="https://www.akamai.com/zh/glossary/what-is-ddos"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freebuf.com/articles/system/214591.html" TargetMode="External"/><Relationship Id="rId1" Type="http://schemas.openxmlformats.org/officeDocument/2006/relationships/slideLayout" Target="../slideLayouts/slideLayout2.xml"/><Relationship Id="rId5" Type="http://schemas.openxmlformats.org/officeDocument/2006/relationships/hyperlink" Target="https://zhuanlan.zhihu.com/p/165567138" TargetMode="Externa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hyperlink" Target="https://baijiahao.baidu.com/s?id=1751114703560301957&amp;wfr=spider&amp;for=pc" TargetMode="External"/><Relationship Id="rId2" Type="http://schemas.openxmlformats.org/officeDocument/2006/relationships/hyperlink" Target="https://baijiahao.baidu.com/s?id=1761591353276780991&amp;wfr=spider&amp;for=pc"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f_auto"/><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AI&#35784;&#39575;.mp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webp"/><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webp"/></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hyperlink" Target="https://www.zhihu.com/question/438145648" TargetMode="Externa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gxzv.com/blog/the-source-of-the-shanghai-gov-police-dat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zhuanlan.zhihu.com/p/55758966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4058D0-6555-9B5E-295F-E3769E06D7DB}"/>
              </a:ext>
            </a:extLst>
          </p:cNvPr>
          <p:cNvSpPr>
            <a:spLocks noGrp="1"/>
          </p:cNvSpPr>
          <p:nvPr>
            <p:ph type="ctrTitle"/>
          </p:nvPr>
        </p:nvSpPr>
        <p:spPr>
          <a:xfrm>
            <a:off x="2197509" y="761679"/>
            <a:ext cx="7536425" cy="2851676"/>
          </a:xfrm>
        </p:spPr>
        <p:txBody>
          <a:bodyPr>
            <a:normAutofit/>
          </a:bodyPr>
          <a:lstStyle/>
          <a:p>
            <a:pPr algn="ctr"/>
            <a:r>
              <a:rPr lang="zh-CN" altLang="en-US" b="1" dirty="0"/>
              <a:t>你安全吗？</a:t>
            </a:r>
            <a:br>
              <a:rPr lang="en-US" altLang="zh-CN" b="1" dirty="0"/>
            </a:br>
            <a:br>
              <a:rPr lang="en-US" altLang="zh-CN" b="1" dirty="0"/>
            </a:br>
            <a:r>
              <a:rPr lang="zh-CN" altLang="en-US" b="1" dirty="0"/>
              <a:t>网络安全事件分析详解</a:t>
            </a:r>
          </a:p>
        </p:txBody>
      </p:sp>
      <p:sp>
        <p:nvSpPr>
          <p:cNvPr id="3" name="副标题 2">
            <a:extLst>
              <a:ext uri="{FF2B5EF4-FFF2-40B4-BE49-F238E27FC236}">
                <a16:creationId xmlns:a16="http://schemas.microsoft.com/office/drawing/2014/main" id="{90A89117-6074-EA36-3EE3-7D5AF24FD217}"/>
              </a:ext>
            </a:extLst>
          </p:cNvPr>
          <p:cNvSpPr>
            <a:spLocks noGrp="1"/>
          </p:cNvSpPr>
          <p:nvPr>
            <p:ph type="subTitle" idx="1"/>
          </p:nvPr>
        </p:nvSpPr>
        <p:spPr>
          <a:xfrm>
            <a:off x="5073870" y="4245056"/>
            <a:ext cx="1565959" cy="813641"/>
          </a:xfrm>
        </p:spPr>
        <p:txBody>
          <a:bodyPr>
            <a:normAutofit/>
          </a:bodyPr>
          <a:lstStyle/>
          <a:p>
            <a:pPr algn="ctr"/>
            <a:r>
              <a:rPr lang="zh-CN" altLang="en-US" sz="2000" b="1" dirty="0"/>
              <a:t>郭实工作室</a:t>
            </a:r>
          </a:p>
        </p:txBody>
      </p:sp>
    </p:spTree>
    <p:extLst>
      <p:ext uri="{BB962C8B-B14F-4D97-AF65-F5344CB8AC3E}">
        <p14:creationId xmlns:p14="http://schemas.microsoft.com/office/powerpoint/2010/main" val="311794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09515-40A5-4EF8-B922-D2B126338DCF}"/>
              </a:ext>
            </a:extLst>
          </p:cNvPr>
          <p:cNvSpPr>
            <a:spLocks noGrp="1"/>
          </p:cNvSpPr>
          <p:nvPr>
            <p:ph type="title"/>
          </p:nvPr>
        </p:nvSpPr>
        <p:spPr>
          <a:xfrm>
            <a:off x="422031" y="398586"/>
            <a:ext cx="11380763" cy="769034"/>
          </a:xfrm>
        </p:spPr>
        <p:txBody>
          <a:bodyPr>
            <a:noAutofit/>
          </a:bodyPr>
          <a:lstStyle/>
          <a:p>
            <a:r>
              <a:rPr lang="zh-CN" altLang="en-US" sz="2800" b="1" dirty="0"/>
              <a:t>应用程序自身存在严重高危漏洞：</a:t>
            </a:r>
            <a:br>
              <a:rPr lang="en-US" altLang="zh-CN" sz="2800" b="1" dirty="0"/>
            </a:br>
            <a:r>
              <a:rPr lang="en-US" altLang="zh-CN" sz="2800" b="1" dirty="0"/>
              <a:t>Apache Log4j2</a:t>
            </a:r>
            <a:r>
              <a:rPr lang="zh-CN" altLang="en-US" sz="2800" b="1" dirty="0"/>
              <a:t>远程代码执行漏洞</a:t>
            </a:r>
            <a:r>
              <a:rPr lang="en-US" altLang="zh-CN" sz="2800" b="1" dirty="0"/>
              <a:t>CVE-2021-44228 CNVD-2021-95919</a:t>
            </a:r>
            <a:endParaRPr lang="zh-CN" altLang="en-US" sz="2800" b="1" dirty="0"/>
          </a:p>
        </p:txBody>
      </p:sp>
      <p:sp>
        <p:nvSpPr>
          <p:cNvPr id="3" name="内容占位符 2">
            <a:extLst>
              <a:ext uri="{FF2B5EF4-FFF2-40B4-BE49-F238E27FC236}">
                <a16:creationId xmlns:a16="http://schemas.microsoft.com/office/drawing/2014/main" id="{57AE5926-920B-41BE-A72D-3A7350A7D712}"/>
              </a:ext>
            </a:extLst>
          </p:cNvPr>
          <p:cNvSpPr>
            <a:spLocks noGrp="1"/>
          </p:cNvSpPr>
          <p:nvPr>
            <p:ph idx="1"/>
          </p:nvPr>
        </p:nvSpPr>
        <p:spPr>
          <a:xfrm>
            <a:off x="196948" y="1280161"/>
            <a:ext cx="11605846" cy="769035"/>
          </a:xfrm>
        </p:spPr>
        <p:txBody>
          <a:bodyPr/>
          <a:lstStyle/>
          <a:p>
            <a:r>
              <a:rPr lang="en-US" altLang="zh-CN" b="1" dirty="0"/>
              <a:t>2021</a:t>
            </a:r>
            <a:r>
              <a:rPr lang="zh-CN" altLang="en-US" b="1" dirty="0"/>
              <a:t>年</a:t>
            </a:r>
            <a:r>
              <a:rPr lang="en-US" altLang="zh-CN" b="1" dirty="0"/>
              <a:t>11</a:t>
            </a:r>
            <a:r>
              <a:rPr lang="zh-CN" altLang="en-US" b="1" dirty="0"/>
              <a:t>月</a:t>
            </a:r>
            <a:r>
              <a:rPr lang="en-US" altLang="zh-CN" b="1" dirty="0"/>
              <a:t>24</a:t>
            </a:r>
            <a:r>
              <a:rPr lang="zh-CN" altLang="en-US" b="1" dirty="0"/>
              <a:t>日，阿里云安全团队向</a:t>
            </a:r>
            <a:r>
              <a:rPr lang="en-US" altLang="zh-CN" b="1" dirty="0"/>
              <a:t>Apache</a:t>
            </a:r>
            <a:r>
              <a:rPr lang="zh-CN" altLang="en-US" b="1" dirty="0"/>
              <a:t>官方报告了</a:t>
            </a:r>
            <a:r>
              <a:rPr lang="en-US" altLang="zh-CN" b="1" dirty="0"/>
              <a:t>Apache Log4j2</a:t>
            </a:r>
            <a:r>
              <a:rPr lang="zh-CN" altLang="en-US" b="1" dirty="0"/>
              <a:t>远程代码执行漏洞。</a:t>
            </a:r>
            <a:r>
              <a:rPr lang="en-US" altLang="zh-CN" b="1" dirty="0"/>
              <a:t>2021</a:t>
            </a:r>
            <a:r>
              <a:rPr lang="zh-CN" altLang="en-US" b="1" dirty="0"/>
              <a:t>年</a:t>
            </a:r>
            <a:r>
              <a:rPr lang="en-US" altLang="zh-CN" b="1" dirty="0"/>
              <a:t>12</a:t>
            </a:r>
            <a:r>
              <a:rPr lang="zh-CN" altLang="en-US" b="1" dirty="0"/>
              <a:t>月</a:t>
            </a:r>
            <a:r>
              <a:rPr lang="en-US" altLang="zh-CN" b="1" dirty="0"/>
              <a:t>10</a:t>
            </a:r>
            <a:r>
              <a:rPr lang="zh-CN" altLang="en-US" b="1" dirty="0"/>
              <a:t>日，阿里云安全团队发现 </a:t>
            </a:r>
            <a:r>
              <a:rPr lang="en-US" altLang="zh-CN" b="1" dirty="0"/>
              <a:t>Apache Log4j 2.15.0-rc1 </a:t>
            </a:r>
            <a:r>
              <a:rPr lang="zh-CN" altLang="en-US" b="1" dirty="0"/>
              <a:t>版本存在漏洞绕过，请及时更新至 </a:t>
            </a:r>
            <a:r>
              <a:rPr lang="en-US" altLang="zh-CN" b="1" dirty="0"/>
              <a:t>Apache Log4j 2.15.0 </a:t>
            </a:r>
            <a:r>
              <a:rPr lang="zh-CN" altLang="en-US" b="1" dirty="0"/>
              <a:t>正式版本。</a:t>
            </a:r>
          </a:p>
        </p:txBody>
      </p:sp>
      <p:pic>
        <p:nvPicPr>
          <p:cNvPr id="5" name="图片 4">
            <a:extLst>
              <a:ext uri="{FF2B5EF4-FFF2-40B4-BE49-F238E27FC236}">
                <a16:creationId xmlns:a16="http://schemas.microsoft.com/office/drawing/2014/main" id="{19FFBE5B-6E63-4DDB-84C0-1D6280DA2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531" y="2161737"/>
            <a:ext cx="7990449" cy="4330823"/>
          </a:xfrm>
          <a:prstGeom prst="rect">
            <a:avLst/>
          </a:prstGeom>
        </p:spPr>
      </p:pic>
      <p:sp>
        <p:nvSpPr>
          <p:cNvPr id="6" name="文本框 5">
            <a:extLst>
              <a:ext uri="{FF2B5EF4-FFF2-40B4-BE49-F238E27FC236}">
                <a16:creationId xmlns:a16="http://schemas.microsoft.com/office/drawing/2014/main" id="{8C963D1C-EC2E-49D2-9EB6-28DC39D7DB21}"/>
              </a:ext>
            </a:extLst>
          </p:cNvPr>
          <p:cNvSpPr txBox="1"/>
          <p:nvPr/>
        </p:nvSpPr>
        <p:spPr>
          <a:xfrm>
            <a:off x="196948" y="2049196"/>
            <a:ext cx="3446583" cy="4247317"/>
          </a:xfrm>
          <a:prstGeom prst="rect">
            <a:avLst/>
          </a:prstGeom>
          <a:noFill/>
        </p:spPr>
        <p:txBody>
          <a:bodyPr wrap="square" rtlCol="0">
            <a:spAutoFit/>
          </a:bodyPr>
          <a:lstStyle/>
          <a:p>
            <a:r>
              <a:rPr lang="en-US" altLang="zh-CN" b="1" dirty="0"/>
              <a:t>Log4j2</a:t>
            </a:r>
            <a:r>
              <a:rPr lang="zh-CN" altLang="en-US" b="1" dirty="0"/>
              <a:t>组件在处理程序日志记录时存在</a:t>
            </a:r>
            <a:r>
              <a:rPr lang="en-US" altLang="zh-CN" b="1" dirty="0">
                <a:hlinkClick r:id="rId3"/>
              </a:rPr>
              <a:t>JNDI</a:t>
            </a:r>
            <a:r>
              <a:rPr lang="zh-CN" altLang="en-US" b="1" dirty="0"/>
              <a:t>注入缺陷，攻击者仅仅需要向目标服务器发送精心构造的恶意数据触发</a:t>
            </a:r>
            <a:r>
              <a:rPr lang="en-US" altLang="zh-CN" b="1" dirty="0"/>
              <a:t>Log4j2</a:t>
            </a:r>
            <a:r>
              <a:rPr lang="zh-CN" altLang="en-US" b="1" dirty="0"/>
              <a:t>组件解析缺陷，就可以实现目标服务器任意命令执行，获取目标服务器权限。由于</a:t>
            </a:r>
            <a:r>
              <a:rPr lang="en-US" altLang="zh-CN" b="1" dirty="0"/>
              <a:t>Apache Log4j2</a:t>
            </a:r>
            <a:r>
              <a:rPr lang="zh-CN" altLang="en-US" b="1" dirty="0"/>
              <a:t>某些功能存在递归解析功能，未经身份验证的攻击者通过发送特别构造的数据请求包，可在目标服务器上执行任意代码。漏洞</a:t>
            </a:r>
            <a:r>
              <a:rPr lang="en-US" altLang="zh-CN" b="1" dirty="0" err="1"/>
              <a:t>PoC</a:t>
            </a:r>
            <a:r>
              <a:rPr lang="zh-CN" altLang="en-US" b="1" dirty="0"/>
              <a:t>已在网上公开，默认配置即可进行利用，该漏洞影响范围极广，建议相关用户尽快采取措施进行排查与防护。</a:t>
            </a:r>
          </a:p>
        </p:txBody>
      </p:sp>
    </p:spTree>
    <p:extLst>
      <p:ext uri="{BB962C8B-B14F-4D97-AF65-F5344CB8AC3E}">
        <p14:creationId xmlns:p14="http://schemas.microsoft.com/office/powerpoint/2010/main" val="399283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68626-4AF0-5D20-1F6C-113DB632E650}"/>
              </a:ext>
            </a:extLst>
          </p:cNvPr>
          <p:cNvSpPr>
            <a:spLocks noGrp="1"/>
          </p:cNvSpPr>
          <p:nvPr>
            <p:ph type="title"/>
          </p:nvPr>
        </p:nvSpPr>
        <p:spPr>
          <a:xfrm>
            <a:off x="1799303" y="184910"/>
            <a:ext cx="9296021" cy="656491"/>
          </a:xfrm>
        </p:spPr>
        <p:txBody>
          <a:bodyPr/>
          <a:lstStyle/>
          <a:p>
            <a:r>
              <a:rPr lang="en-US" altLang="zh-CN" b="1" dirty="0">
                <a:hlinkClick r:id="rId2"/>
              </a:rPr>
              <a:t>DDOS</a:t>
            </a:r>
            <a:r>
              <a:rPr lang="zh-CN" altLang="en-US" b="1" dirty="0">
                <a:hlinkClick r:id="rId2"/>
              </a:rPr>
              <a:t>分布式拒绝服务攻击</a:t>
            </a:r>
            <a:r>
              <a:rPr lang="en-US" altLang="zh-CN" b="1" dirty="0"/>
              <a:t>(</a:t>
            </a:r>
            <a:r>
              <a:rPr lang="zh-CN" altLang="en-US" b="1" dirty="0">
                <a:hlinkClick r:id="rId3"/>
              </a:rPr>
              <a:t>持续破环性</a:t>
            </a:r>
            <a:r>
              <a:rPr lang="en-US" altLang="zh-CN" b="1" dirty="0"/>
              <a:t>)</a:t>
            </a:r>
            <a:endParaRPr lang="zh-CN" altLang="en-US" b="1" dirty="0"/>
          </a:p>
        </p:txBody>
      </p:sp>
      <p:pic>
        <p:nvPicPr>
          <p:cNvPr id="6146" name="Picture 2">
            <a:extLst>
              <a:ext uri="{FF2B5EF4-FFF2-40B4-BE49-F238E27FC236}">
                <a16:creationId xmlns:a16="http://schemas.microsoft.com/office/drawing/2014/main" id="{CC24CD94-EBD4-5C43-BC6C-972ECC2408F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9303" y="2779691"/>
            <a:ext cx="9271819" cy="362180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D18C0AE-BF96-DB56-8FCC-ACF6AB0157E8}"/>
              </a:ext>
            </a:extLst>
          </p:cNvPr>
          <p:cNvSpPr txBox="1"/>
          <p:nvPr/>
        </p:nvSpPr>
        <p:spPr>
          <a:xfrm>
            <a:off x="235974" y="748366"/>
            <a:ext cx="11956026" cy="2031325"/>
          </a:xfrm>
          <a:prstGeom prst="rect">
            <a:avLst/>
          </a:prstGeom>
          <a:noFill/>
        </p:spPr>
        <p:txBody>
          <a:bodyPr wrap="square" rtlCol="0">
            <a:spAutoFit/>
          </a:bodyPr>
          <a:lstStyle/>
          <a:p>
            <a:pPr algn="l"/>
            <a:r>
              <a:rPr lang="zh-CN" altLang="en-US" b="1" cap="all" dirty="0">
                <a:ln w="3175" cmpd="sng">
                  <a:noFill/>
                </a:ln>
                <a:latin typeface="+mj-lt"/>
                <a:ea typeface="+mj-ea"/>
                <a:cs typeface="+mj-cs"/>
              </a:rPr>
              <a:t>这种网络攻击形式尝试用恶意流量淹没网站或网络资源，从而导致网站或网络资源无法正常运行。</a:t>
            </a:r>
          </a:p>
          <a:p>
            <a:pPr algn="l"/>
            <a:r>
              <a:rPr lang="zh-CN" altLang="en-US" b="1" cap="all" dirty="0">
                <a:ln w="3175" cmpd="sng">
                  <a:noFill/>
                </a:ln>
                <a:latin typeface="+mj-lt"/>
                <a:ea typeface="+mj-ea"/>
                <a:cs typeface="+mj-cs"/>
              </a:rPr>
              <a:t>在分布式拒绝服务 </a:t>
            </a:r>
            <a:r>
              <a:rPr lang="en-US" altLang="zh-CN" b="1" cap="all" dirty="0">
                <a:ln w="3175" cmpd="sng">
                  <a:noFill/>
                </a:ln>
                <a:latin typeface="+mj-lt"/>
                <a:ea typeface="+mj-ea"/>
                <a:cs typeface="+mj-cs"/>
              </a:rPr>
              <a:t>(DDoS) </a:t>
            </a:r>
            <a:r>
              <a:rPr lang="zh-CN" altLang="en-US" b="1" cap="all" dirty="0">
                <a:ln w="3175" cmpd="sng">
                  <a:noFill/>
                </a:ln>
                <a:latin typeface="+mj-lt"/>
                <a:ea typeface="+mj-ea"/>
                <a:cs typeface="+mj-cs"/>
              </a:rPr>
              <a:t>攻击中，攻击者发出海量实际上并不需要的互联网流量，耗尽目标的资源，造成正常流量无法到达预定目的地。</a:t>
            </a:r>
            <a:r>
              <a:rPr lang="zh-CN" altLang="en-US" b="1" cap="all" dirty="0">
                <a:ln w="3175" cmpd="sng">
                  <a:noFill/>
                </a:ln>
                <a:solidFill>
                  <a:srgbClr val="FFFF00"/>
                </a:solidFill>
                <a:latin typeface="+mj-lt"/>
                <a:ea typeface="+mj-ea"/>
                <a:cs typeface="+mj-cs"/>
              </a:rPr>
              <a:t>时间长、成本低。</a:t>
            </a:r>
            <a:endParaRPr lang="en-US" altLang="zh-CN" b="1" cap="all" dirty="0">
              <a:ln w="3175" cmpd="sng">
                <a:noFill/>
              </a:ln>
              <a:solidFill>
                <a:srgbClr val="FFFF00"/>
              </a:solidFill>
              <a:latin typeface="+mj-lt"/>
              <a:ea typeface="+mj-ea"/>
              <a:cs typeface="+mj-cs"/>
            </a:endParaRPr>
          </a:p>
          <a:p>
            <a:pPr algn="l"/>
            <a:r>
              <a:rPr lang="zh-CN" altLang="en-US" b="1" cap="all" dirty="0">
                <a:ln w="3175" cmpd="sng">
                  <a:noFill/>
                </a:ln>
                <a:latin typeface="+mj-lt"/>
                <a:ea typeface="+mj-ea"/>
                <a:cs typeface="+mj-cs"/>
              </a:rPr>
              <a:t>在 </a:t>
            </a:r>
            <a:r>
              <a:rPr lang="en-US" altLang="zh-CN" b="1" cap="all" dirty="0">
                <a:ln w="3175" cmpd="sng">
                  <a:noFill/>
                </a:ln>
                <a:latin typeface="+mj-lt"/>
                <a:ea typeface="+mj-ea"/>
                <a:cs typeface="+mj-cs"/>
              </a:rPr>
              <a:t>DDoS </a:t>
            </a:r>
            <a:r>
              <a:rPr lang="zh-CN" altLang="en-US" b="1" cap="all" dirty="0">
                <a:ln w="3175" cmpd="sng">
                  <a:noFill/>
                </a:ln>
                <a:latin typeface="+mj-lt"/>
                <a:ea typeface="+mj-ea"/>
                <a:cs typeface="+mj-cs"/>
              </a:rPr>
              <a:t>攻击中，攻击者利用大量遭遇入侵的机器和接入互联网的设备向目标发送大量流量。这些设备有物联网 </a:t>
            </a:r>
            <a:r>
              <a:rPr lang="en-US" altLang="zh-CN" b="1" cap="all" dirty="0">
                <a:ln w="3175" cmpd="sng">
                  <a:noFill/>
                </a:ln>
                <a:latin typeface="+mj-lt"/>
                <a:ea typeface="+mj-ea"/>
                <a:cs typeface="+mj-cs"/>
              </a:rPr>
              <a:t>(IoT) </a:t>
            </a:r>
            <a:r>
              <a:rPr lang="zh-CN" altLang="en-US" b="1" cap="all" dirty="0">
                <a:ln w="3175" cmpd="sng">
                  <a:noFill/>
                </a:ln>
                <a:latin typeface="+mj-lt"/>
                <a:ea typeface="+mj-ea"/>
                <a:cs typeface="+mj-cs"/>
              </a:rPr>
              <a:t>设备、智能手机、个人电脑和网络服务器等等。</a:t>
            </a:r>
          </a:p>
          <a:p>
            <a:pPr algn="l"/>
            <a:r>
              <a:rPr lang="zh-CN" altLang="en-US" b="1" cap="all" dirty="0">
                <a:ln w="3175" cmpd="sng">
                  <a:noFill/>
                </a:ln>
                <a:latin typeface="+mj-lt"/>
                <a:ea typeface="+mj-ea"/>
                <a:cs typeface="+mj-cs"/>
              </a:rPr>
              <a:t>针对一家公司的网站、</a:t>
            </a:r>
            <a:r>
              <a:rPr lang="en-US" altLang="zh-CN" b="1" cap="all" dirty="0">
                <a:ln w="3175" cmpd="sng">
                  <a:noFill/>
                </a:ln>
                <a:latin typeface="+mj-lt"/>
                <a:ea typeface="+mj-ea"/>
                <a:cs typeface="+mj-cs"/>
              </a:rPr>
              <a:t>Web </a:t>
            </a:r>
            <a:r>
              <a:rPr lang="zh-CN" altLang="en-US" b="1" cap="all" dirty="0">
                <a:ln w="3175" cmpd="sng">
                  <a:noFill/>
                </a:ln>
                <a:latin typeface="+mj-lt"/>
                <a:ea typeface="+mj-ea"/>
                <a:cs typeface="+mj-cs"/>
              </a:rPr>
              <a:t>应用程序、</a:t>
            </a:r>
            <a:r>
              <a:rPr lang="en-US" altLang="zh-CN" b="1" cap="all" dirty="0">
                <a:ln w="3175" cmpd="sng">
                  <a:noFill/>
                </a:ln>
                <a:latin typeface="+mj-lt"/>
                <a:ea typeface="+mj-ea"/>
                <a:cs typeface="+mj-cs"/>
              </a:rPr>
              <a:t>API</a:t>
            </a:r>
            <a:r>
              <a:rPr lang="zh-CN" altLang="en-US" b="1" cap="all" dirty="0">
                <a:ln w="3175" cmpd="sng">
                  <a:noFill/>
                </a:ln>
                <a:latin typeface="+mj-lt"/>
                <a:ea typeface="+mj-ea"/>
                <a:cs typeface="+mj-cs"/>
              </a:rPr>
              <a:t>、网络或数据中心基础架构的发起的 </a:t>
            </a:r>
            <a:r>
              <a:rPr lang="en-US" altLang="zh-CN" b="1" cap="all" dirty="0">
                <a:ln w="3175" cmpd="sng">
                  <a:noFill/>
                </a:ln>
                <a:latin typeface="+mj-lt"/>
                <a:ea typeface="+mj-ea"/>
                <a:cs typeface="+mj-cs"/>
              </a:rPr>
              <a:t>DDoS </a:t>
            </a:r>
            <a:r>
              <a:rPr lang="zh-CN" altLang="en-US" b="1" cap="all" dirty="0">
                <a:ln w="3175" cmpd="sng">
                  <a:noFill/>
                </a:ln>
                <a:latin typeface="+mj-lt"/>
                <a:ea typeface="+mj-ea"/>
                <a:cs typeface="+mj-cs"/>
              </a:rPr>
              <a:t>攻击会造成停机，导致合法用户无法购买产品、使用服务、获取信息或者进行其他正常访问。</a:t>
            </a:r>
          </a:p>
        </p:txBody>
      </p:sp>
    </p:spTree>
    <p:extLst>
      <p:ext uri="{BB962C8B-B14F-4D97-AF65-F5344CB8AC3E}">
        <p14:creationId xmlns:p14="http://schemas.microsoft.com/office/powerpoint/2010/main" val="4147585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2D537E-3734-D5C5-C764-85F96395B6D3}"/>
              </a:ext>
            </a:extLst>
          </p:cNvPr>
          <p:cNvSpPr>
            <a:spLocks noGrp="1"/>
          </p:cNvSpPr>
          <p:nvPr>
            <p:ph type="title"/>
          </p:nvPr>
        </p:nvSpPr>
        <p:spPr>
          <a:xfrm>
            <a:off x="2802194" y="132736"/>
            <a:ext cx="8103522" cy="870154"/>
          </a:xfrm>
        </p:spPr>
        <p:txBody>
          <a:bodyPr>
            <a:normAutofit/>
          </a:bodyPr>
          <a:lstStyle/>
          <a:p>
            <a:r>
              <a:rPr lang="en-US" altLang="zh-CN" b="1" dirty="0"/>
              <a:t>2001</a:t>
            </a:r>
            <a:r>
              <a:rPr lang="zh-CN" altLang="en-US" b="1" dirty="0"/>
              <a:t>中美黑客大战</a:t>
            </a:r>
            <a:r>
              <a:rPr lang="en-US" altLang="zh-CN" b="1" dirty="0"/>
              <a:t>(</a:t>
            </a:r>
            <a:r>
              <a:rPr lang="zh-CN" altLang="en-US" b="1" dirty="0"/>
              <a:t>人海战术</a:t>
            </a:r>
            <a:r>
              <a:rPr lang="en-US" altLang="zh-CN" b="1" dirty="0"/>
              <a:t>)</a:t>
            </a:r>
            <a:endParaRPr lang="zh-CN" altLang="en-US" b="1" dirty="0"/>
          </a:p>
        </p:txBody>
      </p:sp>
      <p:sp>
        <p:nvSpPr>
          <p:cNvPr id="3" name="内容占位符 2">
            <a:extLst>
              <a:ext uri="{FF2B5EF4-FFF2-40B4-BE49-F238E27FC236}">
                <a16:creationId xmlns:a16="http://schemas.microsoft.com/office/drawing/2014/main" id="{27DD5A4A-4522-CF9A-3B1F-E9DFD304744F}"/>
              </a:ext>
            </a:extLst>
          </p:cNvPr>
          <p:cNvSpPr>
            <a:spLocks noGrp="1"/>
          </p:cNvSpPr>
          <p:nvPr>
            <p:ph idx="1"/>
          </p:nvPr>
        </p:nvSpPr>
        <p:spPr>
          <a:xfrm>
            <a:off x="383458" y="1002890"/>
            <a:ext cx="11400503" cy="4911213"/>
          </a:xfrm>
        </p:spPr>
        <p:txBody>
          <a:bodyPr/>
          <a:lstStyle/>
          <a:p>
            <a:r>
              <a:rPr lang="en-US" altLang="zh-CN" b="1" dirty="0"/>
              <a:t>2001</a:t>
            </a:r>
            <a:r>
              <a:rPr lang="zh-CN" altLang="en-US" b="1" dirty="0"/>
              <a:t>年自</a:t>
            </a:r>
            <a:r>
              <a:rPr lang="en-US" altLang="zh-CN" b="1" dirty="0"/>
              <a:t>4</a:t>
            </a:r>
            <a:r>
              <a:rPr lang="zh-CN" altLang="en-US" b="1" dirty="0"/>
              <a:t>月</a:t>
            </a:r>
            <a:r>
              <a:rPr lang="en-US" altLang="zh-CN" b="1" dirty="0"/>
              <a:t>4</a:t>
            </a:r>
            <a:r>
              <a:rPr lang="zh-CN" altLang="en-US" b="1" dirty="0"/>
              <a:t>日以来，美国黑客组织</a:t>
            </a:r>
            <a:r>
              <a:rPr lang="en-US" altLang="zh-CN" b="1" dirty="0" err="1"/>
              <a:t>PoizonBOx</a:t>
            </a:r>
            <a:r>
              <a:rPr lang="zh-CN" altLang="en-US" b="1" dirty="0"/>
              <a:t>不断袭击中国网站。对此，我国的网络安全人员积极防备美方黑客的攻击。中国一些黑客组织则在“五一”期间打响了“黑客反击战”。</a:t>
            </a:r>
            <a:endParaRPr lang="en-US" altLang="zh-CN" b="1" dirty="0"/>
          </a:p>
          <a:p>
            <a:r>
              <a:rPr lang="zh-CN" altLang="en-US" b="1" dirty="0"/>
              <a:t>八万红客冲垮白宫网站：在</a:t>
            </a:r>
            <a:r>
              <a:rPr lang="en-US" altLang="zh-CN" b="1" dirty="0"/>
              <a:t>5</a:t>
            </a:r>
            <a:r>
              <a:rPr lang="zh-CN" altLang="en-US" b="1" dirty="0"/>
              <a:t>月</a:t>
            </a:r>
            <a:r>
              <a:rPr lang="en-US" altLang="zh-CN" b="1" dirty="0"/>
              <a:t>4</a:t>
            </a:r>
            <a:r>
              <a:rPr lang="zh-CN" altLang="en-US" b="1" dirty="0"/>
              <a:t>日的交战中，中国黑客采用了信息战中罕用的“人海战术”，紧紧盯住了美国白宫网站。</a:t>
            </a:r>
          </a:p>
          <a:p>
            <a:r>
              <a:rPr lang="zh-CN" altLang="en-US" b="1" dirty="0"/>
              <a:t>美国当地时间</a:t>
            </a:r>
            <a:r>
              <a:rPr lang="en-US" altLang="zh-CN" b="1" dirty="0"/>
              <a:t>5</a:t>
            </a:r>
            <a:r>
              <a:rPr lang="zh-CN" altLang="en-US" b="1" dirty="0"/>
              <a:t>月</a:t>
            </a:r>
            <a:r>
              <a:rPr lang="en-US" altLang="zh-CN" b="1" dirty="0"/>
              <a:t>4</a:t>
            </a:r>
            <a:r>
              <a:rPr lang="zh-CN" altLang="en-US" b="1" dirty="0"/>
              <a:t>日上午</a:t>
            </a:r>
            <a:r>
              <a:rPr lang="en-US" altLang="zh-CN" b="1" dirty="0"/>
              <a:t>9</a:t>
            </a:r>
            <a:r>
              <a:rPr lang="zh-CN" altLang="en-US" b="1" dirty="0"/>
              <a:t>时到上午</a:t>
            </a:r>
            <a:r>
              <a:rPr lang="en-US" altLang="zh-CN" b="1" dirty="0"/>
              <a:t>11</a:t>
            </a:r>
            <a:r>
              <a:rPr lang="zh-CN" altLang="en-US" b="1" dirty="0"/>
              <a:t>时</a:t>
            </a:r>
            <a:r>
              <a:rPr lang="en-US" altLang="zh-CN" b="1" dirty="0"/>
              <a:t>15</a:t>
            </a:r>
            <a:r>
              <a:rPr lang="zh-CN" altLang="en-US" b="1" dirty="0"/>
              <a:t>分，美国白宫网站在人海战术的攻击之下，被迫关闭了两个多小时。</a:t>
            </a:r>
          </a:p>
          <a:p>
            <a:r>
              <a:rPr lang="zh-CN" altLang="en-US" b="1" dirty="0"/>
              <a:t>美国白宫官员表示，他们仍旧无法确定</a:t>
            </a:r>
            <a:r>
              <a:rPr lang="en-US" altLang="zh-CN" b="1" dirty="0"/>
              <a:t>5</a:t>
            </a:r>
            <a:r>
              <a:rPr lang="zh-CN" altLang="en-US" b="1" dirty="0"/>
              <a:t>月</a:t>
            </a:r>
            <a:r>
              <a:rPr lang="en-US" altLang="zh-CN" b="1" dirty="0"/>
              <a:t>4</a:t>
            </a:r>
            <a:r>
              <a:rPr lang="zh-CN" altLang="en-US" b="1" dirty="0"/>
              <a:t>日对美国白宫网站实施“拒绝服务攻击”的黑客究竟来自何方。大量数据的同时涌入，堵塞了白宫与其互联网服务提供商</a:t>
            </a:r>
            <a:r>
              <a:rPr lang="en-US" altLang="zh-CN" b="1" dirty="0"/>
              <a:t>(ISP)</a:t>
            </a:r>
            <a:r>
              <a:rPr lang="zh-CN" altLang="en-US" b="1" dirty="0"/>
              <a:t>的连接通道。白宫网站同时接到了大量要求服务的请求，以至于合法用户无法登录该网站。</a:t>
            </a:r>
            <a:endParaRPr lang="en-US" altLang="zh-CN" b="1" dirty="0"/>
          </a:p>
          <a:p>
            <a:r>
              <a:rPr lang="zh-CN" altLang="en-US" b="1" dirty="0"/>
              <a:t>中美黑客大战推动了中国黑客前进的脚步 “中国红客联盟”更是以</a:t>
            </a:r>
            <a:r>
              <a:rPr lang="en-US" altLang="zh-CN" b="1" dirty="0"/>
              <a:t>8</a:t>
            </a:r>
            <a:r>
              <a:rPr lang="zh-CN" altLang="en-US" b="1" dirty="0"/>
              <a:t>万成员的总攻震撼了全球黑客组织，让其深刻的体验到了中国黑客真正实力。</a:t>
            </a:r>
            <a:endParaRPr lang="en-US" altLang="zh-CN" b="1" dirty="0"/>
          </a:p>
          <a:p>
            <a:r>
              <a:rPr lang="zh-CN" altLang="en-US" b="1" dirty="0"/>
              <a:t>此次大战结束后大批黑客成员相继消失，退隐，加之中国红客联盟的解散更让此次震惊全球的战役成为世界第一次黑客大战。</a:t>
            </a:r>
          </a:p>
        </p:txBody>
      </p:sp>
    </p:spTree>
    <p:extLst>
      <p:ext uri="{BB962C8B-B14F-4D97-AF65-F5344CB8AC3E}">
        <p14:creationId xmlns:p14="http://schemas.microsoft.com/office/powerpoint/2010/main" val="82003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776021-DBE2-446C-AD43-791D25126817}"/>
              </a:ext>
            </a:extLst>
          </p:cNvPr>
          <p:cNvSpPr>
            <a:spLocks noGrp="1"/>
          </p:cNvSpPr>
          <p:nvPr>
            <p:ph type="title"/>
          </p:nvPr>
        </p:nvSpPr>
        <p:spPr>
          <a:xfrm>
            <a:off x="685801" y="338666"/>
            <a:ext cx="10935928" cy="969629"/>
          </a:xfrm>
        </p:spPr>
        <p:txBody>
          <a:bodyPr>
            <a:normAutofit fontScale="90000"/>
          </a:bodyPr>
          <a:lstStyle/>
          <a:p>
            <a:r>
              <a:rPr lang="en-US" altLang="zh-CN" b="1" dirty="0" err="1"/>
              <a:t>Wannacry</a:t>
            </a:r>
            <a:r>
              <a:rPr lang="zh-CN" altLang="en-US" b="1" dirty="0"/>
              <a:t>勒索病毒攻击：</a:t>
            </a:r>
            <a:br>
              <a:rPr lang="en-US" altLang="zh-CN" b="1" dirty="0"/>
            </a:br>
            <a:r>
              <a:rPr lang="zh-CN" altLang="en-US" b="1" dirty="0"/>
              <a:t>永恒之蓝漏洞利用工具武器化产生广大的破坏性影响</a:t>
            </a:r>
          </a:p>
        </p:txBody>
      </p:sp>
      <p:pic>
        <p:nvPicPr>
          <p:cNvPr id="5" name="内容占位符 4">
            <a:extLst>
              <a:ext uri="{FF2B5EF4-FFF2-40B4-BE49-F238E27FC236}">
                <a16:creationId xmlns:a16="http://schemas.microsoft.com/office/drawing/2014/main" id="{4996BCF0-640E-41E5-A88C-8B00FD172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623" y="1479499"/>
            <a:ext cx="6893169" cy="4786617"/>
          </a:xfrm>
        </p:spPr>
      </p:pic>
      <p:pic>
        <p:nvPicPr>
          <p:cNvPr id="7" name="图片 6">
            <a:extLst>
              <a:ext uri="{FF2B5EF4-FFF2-40B4-BE49-F238E27FC236}">
                <a16:creationId xmlns:a16="http://schemas.microsoft.com/office/drawing/2014/main" id="{513A54B6-FCD2-4A55-AF87-334FB82DA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792" y="1479499"/>
            <a:ext cx="4772497" cy="4786617"/>
          </a:xfrm>
          <a:prstGeom prst="rect">
            <a:avLst/>
          </a:prstGeom>
        </p:spPr>
      </p:pic>
    </p:spTree>
    <p:extLst>
      <p:ext uri="{BB962C8B-B14F-4D97-AF65-F5344CB8AC3E}">
        <p14:creationId xmlns:p14="http://schemas.microsoft.com/office/powerpoint/2010/main" val="1974364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21440-D60B-C84E-AAE1-86CCB8A6D311}"/>
              </a:ext>
            </a:extLst>
          </p:cNvPr>
          <p:cNvSpPr>
            <a:spLocks noGrp="1"/>
          </p:cNvSpPr>
          <p:nvPr>
            <p:ph type="title"/>
          </p:nvPr>
        </p:nvSpPr>
        <p:spPr>
          <a:xfrm>
            <a:off x="685801" y="370450"/>
            <a:ext cx="10131425" cy="726830"/>
          </a:xfrm>
        </p:spPr>
        <p:txBody>
          <a:bodyPr/>
          <a:lstStyle/>
          <a:p>
            <a:r>
              <a:rPr lang="zh-CN" altLang="en-US" b="1" dirty="0"/>
              <a:t>勒索病毒对企业的影响，对生产生活的实际影响</a:t>
            </a:r>
          </a:p>
        </p:txBody>
      </p:sp>
      <p:sp>
        <p:nvSpPr>
          <p:cNvPr id="3" name="内容占位符 2">
            <a:extLst>
              <a:ext uri="{FF2B5EF4-FFF2-40B4-BE49-F238E27FC236}">
                <a16:creationId xmlns:a16="http://schemas.microsoft.com/office/drawing/2014/main" id="{78A639A5-ABA2-20A6-A3D5-8A5054EFFECB}"/>
              </a:ext>
            </a:extLst>
          </p:cNvPr>
          <p:cNvSpPr>
            <a:spLocks noGrp="1"/>
          </p:cNvSpPr>
          <p:nvPr>
            <p:ph idx="1"/>
          </p:nvPr>
        </p:nvSpPr>
        <p:spPr>
          <a:xfrm>
            <a:off x="850923" y="1211107"/>
            <a:ext cx="9231923" cy="1026941"/>
          </a:xfrm>
        </p:spPr>
        <p:txBody>
          <a:bodyPr>
            <a:normAutofit/>
          </a:bodyPr>
          <a:lstStyle/>
          <a:p>
            <a:r>
              <a:rPr lang="zh-CN" altLang="en-US" b="1" dirty="0"/>
              <a:t>重要生产数据丢失导致的巨额经济损失</a:t>
            </a:r>
            <a:endParaRPr lang="en-US" altLang="zh-CN" b="1" dirty="0"/>
          </a:p>
          <a:p>
            <a:r>
              <a:rPr lang="zh-CN" altLang="en-US" b="1" dirty="0"/>
              <a:t>企业机密数据、商密数据泄露，导致持续负面影响，股价下跌、客户流失等</a:t>
            </a:r>
          </a:p>
        </p:txBody>
      </p:sp>
      <p:pic>
        <p:nvPicPr>
          <p:cNvPr id="5" name="图片 4">
            <a:extLst>
              <a:ext uri="{FF2B5EF4-FFF2-40B4-BE49-F238E27FC236}">
                <a16:creationId xmlns:a16="http://schemas.microsoft.com/office/drawing/2014/main" id="{852FCF96-4051-4E8B-BF6F-2EE182CAE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411" y="2194821"/>
            <a:ext cx="4419772" cy="4663179"/>
          </a:xfrm>
          <a:prstGeom prst="rect">
            <a:avLst/>
          </a:prstGeom>
        </p:spPr>
      </p:pic>
      <p:pic>
        <p:nvPicPr>
          <p:cNvPr id="7" name="图片 6">
            <a:extLst>
              <a:ext uri="{FF2B5EF4-FFF2-40B4-BE49-F238E27FC236}">
                <a16:creationId xmlns:a16="http://schemas.microsoft.com/office/drawing/2014/main" id="{C8E6A46D-7D5D-4E71-85B2-6A6F5564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182" y="2273348"/>
            <a:ext cx="5496291" cy="2034859"/>
          </a:xfrm>
          <a:prstGeom prst="rect">
            <a:avLst/>
          </a:prstGeom>
        </p:spPr>
      </p:pic>
    </p:spTree>
    <p:extLst>
      <p:ext uri="{BB962C8B-B14F-4D97-AF65-F5344CB8AC3E}">
        <p14:creationId xmlns:p14="http://schemas.microsoft.com/office/powerpoint/2010/main" val="3911807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8E19A-B14C-28FF-3E46-3156A74F84D5}"/>
              </a:ext>
            </a:extLst>
          </p:cNvPr>
          <p:cNvSpPr>
            <a:spLocks noGrp="1"/>
          </p:cNvSpPr>
          <p:nvPr>
            <p:ph type="title"/>
          </p:nvPr>
        </p:nvSpPr>
        <p:spPr>
          <a:xfrm>
            <a:off x="699869" y="201638"/>
            <a:ext cx="10131425" cy="740898"/>
          </a:xfrm>
        </p:spPr>
        <p:txBody>
          <a:bodyPr>
            <a:normAutofit fontScale="90000"/>
          </a:bodyPr>
          <a:lstStyle/>
          <a:p>
            <a:r>
              <a:rPr lang="zh-CN" altLang="en-US" b="1" dirty="0"/>
              <a:t>钓鱼邮件攻击</a:t>
            </a:r>
            <a:r>
              <a:rPr lang="en-US" altLang="zh-CN" b="1" dirty="0"/>
              <a:t>(</a:t>
            </a:r>
            <a:r>
              <a:rPr lang="zh-CN" altLang="en-US" b="1" dirty="0"/>
              <a:t>不点击来历不明邮件中的附件与链接</a:t>
            </a:r>
            <a:r>
              <a:rPr lang="en-US" altLang="zh-CN" b="1" dirty="0"/>
              <a:t>)</a:t>
            </a:r>
            <a:endParaRPr lang="zh-CN" altLang="en-US" b="1" dirty="0"/>
          </a:p>
        </p:txBody>
      </p:sp>
      <p:pic>
        <p:nvPicPr>
          <p:cNvPr id="2050" name="Picture 2">
            <a:extLst>
              <a:ext uri="{FF2B5EF4-FFF2-40B4-BE49-F238E27FC236}">
                <a16:creationId xmlns:a16="http://schemas.microsoft.com/office/drawing/2014/main" id="{52CBF728-2DDD-4042-BFBD-035663441B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8078" y="942537"/>
            <a:ext cx="5579819" cy="2831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81199E-E6DF-4A77-9B51-0C60E2AA7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103" y="1015232"/>
            <a:ext cx="3377175" cy="2831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B40B5C1-47F8-4E05-A38F-617FF1E56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715" y="3846475"/>
            <a:ext cx="6090725" cy="301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75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7EE171-0D61-B8FE-A8EC-B448EC3D07BF}"/>
              </a:ext>
            </a:extLst>
          </p:cNvPr>
          <p:cNvSpPr>
            <a:spLocks noGrp="1"/>
          </p:cNvSpPr>
          <p:nvPr>
            <p:ph type="title"/>
          </p:nvPr>
        </p:nvSpPr>
        <p:spPr>
          <a:xfrm>
            <a:off x="685801" y="609600"/>
            <a:ext cx="10131425" cy="895643"/>
          </a:xfrm>
        </p:spPr>
        <p:txBody>
          <a:bodyPr/>
          <a:lstStyle/>
          <a:p>
            <a:r>
              <a:rPr lang="en-US" altLang="zh-CN" b="1" dirty="0"/>
              <a:t>DLP</a:t>
            </a:r>
            <a:r>
              <a:rPr lang="zh-CN" altLang="en-US" b="1" dirty="0"/>
              <a:t>数据防泄露的重要性（企业商密数据安全）</a:t>
            </a:r>
          </a:p>
        </p:txBody>
      </p:sp>
      <p:pic>
        <p:nvPicPr>
          <p:cNvPr id="5" name="内容占位符 4">
            <a:extLst>
              <a:ext uri="{FF2B5EF4-FFF2-40B4-BE49-F238E27FC236}">
                <a16:creationId xmlns:a16="http://schemas.microsoft.com/office/drawing/2014/main" id="{39094DFE-BEC6-487F-8B43-B38C539D4C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6256" y="1867212"/>
            <a:ext cx="4674027" cy="3258581"/>
          </a:xfrm>
        </p:spPr>
      </p:pic>
      <p:pic>
        <p:nvPicPr>
          <p:cNvPr id="7" name="图片 6">
            <a:extLst>
              <a:ext uri="{FF2B5EF4-FFF2-40B4-BE49-F238E27FC236}">
                <a16:creationId xmlns:a16="http://schemas.microsoft.com/office/drawing/2014/main" id="{5AD5CED0-80DA-4121-BB67-E40643A1E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867212"/>
            <a:ext cx="5410199" cy="3233824"/>
          </a:xfrm>
          <a:prstGeom prst="rect">
            <a:avLst/>
          </a:prstGeom>
        </p:spPr>
      </p:pic>
    </p:spTree>
    <p:extLst>
      <p:ext uri="{BB962C8B-B14F-4D97-AF65-F5344CB8AC3E}">
        <p14:creationId xmlns:p14="http://schemas.microsoft.com/office/powerpoint/2010/main" val="119190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1B9CB7-FD42-7EBE-51AC-BECD6F670828}"/>
              </a:ext>
            </a:extLst>
          </p:cNvPr>
          <p:cNvSpPr>
            <a:spLocks noGrp="1"/>
          </p:cNvSpPr>
          <p:nvPr>
            <p:ph type="title"/>
          </p:nvPr>
        </p:nvSpPr>
        <p:spPr>
          <a:xfrm>
            <a:off x="2547484" y="130087"/>
            <a:ext cx="8037872" cy="881575"/>
          </a:xfrm>
        </p:spPr>
        <p:txBody>
          <a:bodyPr/>
          <a:lstStyle/>
          <a:p>
            <a:r>
              <a:rPr lang="zh-CN" altLang="en-US" b="1" dirty="0"/>
              <a:t>容器安全</a:t>
            </a:r>
            <a:r>
              <a:rPr lang="en-US" altLang="zh-CN" b="1" dirty="0"/>
              <a:t>(</a:t>
            </a:r>
            <a:r>
              <a:rPr lang="zh-CN" altLang="en-US" b="1" dirty="0"/>
              <a:t>集群环境下的安全运维</a:t>
            </a:r>
            <a:r>
              <a:rPr lang="en-US" altLang="zh-CN" b="1" dirty="0"/>
              <a:t>)</a:t>
            </a:r>
            <a:endParaRPr lang="zh-CN" altLang="en-US" b="1" dirty="0"/>
          </a:p>
        </p:txBody>
      </p:sp>
      <p:pic>
        <p:nvPicPr>
          <p:cNvPr id="5" name="内容占位符 4">
            <a:extLst>
              <a:ext uri="{FF2B5EF4-FFF2-40B4-BE49-F238E27FC236}">
                <a16:creationId xmlns:a16="http://schemas.microsoft.com/office/drawing/2014/main" id="{24AF0519-F7A4-43B3-8DB0-9DDE244C30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112951"/>
            <a:ext cx="5094969" cy="3193737"/>
          </a:xfrm>
        </p:spPr>
      </p:pic>
      <p:pic>
        <p:nvPicPr>
          <p:cNvPr id="7" name="图片 6">
            <a:extLst>
              <a:ext uri="{FF2B5EF4-FFF2-40B4-BE49-F238E27FC236}">
                <a16:creationId xmlns:a16="http://schemas.microsoft.com/office/drawing/2014/main" id="{A22E4039-181F-4E4F-890E-C8272F28B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969" y="3112951"/>
            <a:ext cx="7097031" cy="3516329"/>
          </a:xfrm>
          <a:prstGeom prst="rect">
            <a:avLst/>
          </a:prstGeom>
        </p:spPr>
      </p:pic>
      <p:pic>
        <p:nvPicPr>
          <p:cNvPr id="9" name="图片 8">
            <a:extLst>
              <a:ext uri="{FF2B5EF4-FFF2-40B4-BE49-F238E27FC236}">
                <a16:creationId xmlns:a16="http://schemas.microsoft.com/office/drawing/2014/main" id="{B433C34E-B645-4E40-811F-8313D0473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373" y="886181"/>
            <a:ext cx="5631254" cy="2226770"/>
          </a:xfrm>
          <a:prstGeom prst="rect">
            <a:avLst/>
          </a:prstGeom>
        </p:spPr>
      </p:pic>
    </p:spTree>
    <p:extLst>
      <p:ext uri="{BB962C8B-B14F-4D97-AF65-F5344CB8AC3E}">
        <p14:creationId xmlns:p14="http://schemas.microsoft.com/office/powerpoint/2010/main" val="26061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F69F3F-63D6-49E9-A91B-FBC5175D5DB1}"/>
              </a:ext>
            </a:extLst>
          </p:cNvPr>
          <p:cNvSpPr>
            <a:spLocks noGrp="1"/>
          </p:cNvSpPr>
          <p:nvPr>
            <p:ph type="title"/>
          </p:nvPr>
        </p:nvSpPr>
        <p:spPr>
          <a:xfrm>
            <a:off x="699869" y="328246"/>
            <a:ext cx="10131425" cy="628357"/>
          </a:xfrm>
        </p:spPr>
        <p:txBody>
          <a:bodyPr>
            <a:normAutofit fontScale="90000"/>
          </a:bodyPr>
          <a:lstStyle/>
          <a:p>
            <a:r>
              <a:rPr lang="zh-CN" altLang="en-US" b="1" dirty="0"/>
              <a:t>提防</a:t>
            </a:r>
            <a:r>
              <a:rPr lang="en-US" altLang="zh-CN" b="1" dirty="0"/>
              <a:t>APT</a:t>
            </a:r>
            <a:r>
              <a:rPr lang="zh-CN" altLang="en-US" b="1" dirty="0"/>
              <a:t>攻击，需要时刻关注安全动向！</a:t>
            </a:r>
          </a:p>
        </p:txBody>
      </p:sp>
      <p:sp>
        <p:nvSpPr>
          <p:cNvPr id="3" name="内容占位符 2">
            <a:extLst>
              <a:ext uri="{FF2B5EF4-FFF2-40B4-BE49-F238E27FC236}">
                <a16:creationId xmlns:a16="http://schemas.microsoft.com/office/drawing/2014/main" id="{6710CB41-07AB-4A40-9586-636E1F909246}"/>
              </a:ext>
            </a:extLst>
          </p:cNvPr>
          <p:cNvSpPr>
            <a:spLocks noGrp="1"/>
          </p:cNvSpPr>
          <p:nvPr>
            <p:ph idx="1"/>
          </p:nvPr>
        </p:nvSpPr>
        <p:spPr>
          <a:xfrm>
            <a:off x="433754" y="1055077"/>
            <a:ext cx="11324492" cy="1491175"/>
          </a:xfrm>
        </p:spPr>
        <p:txBody>
          <a:bodyPr>
            <a:normAutofit/>
          </a:bodyPr>
          <a:lstStyle/>
          <a:p>
            <a:r>
              <a:rPr lang="en-US" altLang="zh-CN" b="1" dirty="0"/>
              <a:t>APT</a:t>
            </a:r>
            <a:r>
              <a:rPr lang="zh-CN" altLang="en-US" b="1" dirty="0"/>
              <a:t>攻击，即高级可持续威胁攻击</a:t>
            </a:r>
            <a:r>
              <a:rPr lang="en-US" altLang="zh-CN" b="1" dirty="0"/>
              <a:t>,</a:t>
            </a:r>
            <a:r>
              <a:rPr lang="zh-CN" altLang="en-US" b="1" dirty="0"/>
              <a:t>也称为定向威胁攻击，指某组织对特定对象展开的持续有效的攻击活动。这种攻击活动具有极强的隐蔽性和针对性</a:t>
            </a:r>
            <a:r>
              <a:rPr lang="en-US" altLang="zh-CN" b="1" dirty="0"/>
              <a:t>,</a:t>
            </a:r>
            <a:r>
              <a:rPr lang="zh-CN" altLang="en-US" b="1" dirty="0"/>
              <a:t>通常会运用受感染的各种介质、供应链和社会工程学等多种手段实施先进的、持久的且有效的威胁和攻击。</a:t>
            </a:r>
            <a:endParaRPr lang="en-US" altLang="zh-CN" b="1" dirty="0"/>
          </a:p>
          <a:p>
            <a:r>
              <a:rPr lang="zh-CN" altLang="en-US" b="1" dirty="0"/>
              <a:t>特征：潜伏性、持续性、锁定特定目标、安装远程控制工具</a:t>
            </a:r>
          </a:p>
        </p:txBody>
      </p:sp>
      <p:pic>
        <p:nvPicPr>
          <p:cNvPr id="7" name="图片 6">
            <a:extLst>
              <a:ext uri="{FF2B5EF4-FFF2-40B4-BE49-F238E27FC236}">
                <a16:creationId xmlns:a16="http://schemas.microsoft.com/office/drawing/2014/main" id="{B60C757B-3857-4FF9-81F5-49C0C8B99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40" y="2481442"/>
            <a:ext cx="5076824" cy="3749039"/>
          </a:xfrm>
          <a:prstGeom prst="rect">
            <a:avLst/>
          </a:prstGeom>
        </p:spPr>
      </p:pic>
      <p:pic>
        <p:nvPicPr>
          <p:cNvPr id="9" name="图片 8">
            <a:extLst>
              <a:ext uri="{FF2B5EF4-FFF2-40B4-BE49-F238E27FC236}">
                <a16:creationId xmlns:a16="http://schemas.microsoft.com/office/drawing/2014/main" id="{7CDF10C1-586F-4FB7-BFC6-BFB17DB9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264" y="2481442"/>
            <a:ext cx="6733735" cy="2883279"/>
          </a:xfrm>
          <a:prstGeom prst="rect">
            <a:avLst/>
          </a:prstGeom>
        </p:spPr>
      </p:pic>
    </p:spTree>
    <p:extLst>
      <p:ext uri="{BB962C8B-B14F-4D97-AF65-F5344CB8AC3E}">
        <p14:creationId xmlns:p14="http://schemas.microsoft.com/office/powerpoint/2010/main" val="1231298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01B249-0635-3559-8D90-4E4CCB42B74E}"/>
              </a:ext>
            </a:extLst>
          </p:cNvPr>
          <p:cNvSpPr>
            <a:spLocks noGrp="1"/>
          </p:cNvSpPr>
          <p:nvPr>
            <p:ph type="title"/>
          </p:nvPr>
        </p:nvSpPr>
        <p:spPr>
          <a:xfrm>
            <a:off x="1755058" y="122257"/>
            <a:ext cx="8944181" cy="855953"/>
          </a:xfrm>
        </p:spPr>
        <p:txBody>
          <a:bodyPr>
            <a:normAutofit/>
          </a:bodyPr>
          <a:lstStyle/>
          <a:p>
            <a:r>
              <a:rPr lang="en-US" altLang="zh-CN" b="1" dirty="0"/>
              <a:t>APT</a:t>
            </a:r>
            <a:r>
              <a:rPr lang="zh-CN" altLang="en-US" b="1" dirty="0"/>
              <a:t>攻击行为对个人安全造成的持续影响</a:t>
            </a:r>
          </a:p>
        </p:txBody>
      </p:sp>
      <p:pic>
        <p:nvPicPr>
          <p:cNvPr id="5" name="内容占位符 4">
            <a:extLst>
              <a:ext uri="{FF2B5EF4-FFF2-40B4-BE49-F238E27FC236}">
                <a16:creationId xmlns:a16="http://schemas.microsoft.com/office/drawing/2014/main" id="{7C08506C-EFD7-A605-22A7-F149C40D2B54}"/>
              </a:ext>
            </a:extLst>
          </p:cNvPr>
          <p:cNvPicPr>
            <a:picLocks noGrp="1" noChangeAspect="1"/>
          </p:cNvPicPr>
          <p:nvPr>
            <p:ph idx="1"/>
          </p:nvPr>
        </p:nvPicPr>
        <p:blipFill>
          <a:blip r:embed="rId2"/>
          <a:stretch>
            <a:fillRect/>
          </a:stretch>
        </p:blipFill>
        <p:spPr>
          <a:xfrm>
            <a:off x="1575691" y="978210"/>
            <a:ext cx="8626403" cy="5879790"/>
          </a:xfrm>
        </p:spPr>
      </p:pic>
    </p:spTree>
    <p:extLst>
      <p:ext uri="{BB962C8B-B14F-4D97-AF65-F5344CB8AC3E}">
        <p14:creationId xmlns:p14="http://schemas.microsoft.com/office/powerpoint/2010/main" val="397541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9F505-7FD8-2AFA-55F2-F23ED32F6822}"/>
              </a:ext>
            </a:extLst>
          </p:cNvPr>
          <p:cNvSpPr>
            <a:spLocks noGrp="1"/>
          </p:cNvSpPr>
          <p:nvPr>
            <p:ph type="title"/>
          </p:nvPr>
        </p:nvSpPr>
        <p:spPr>
          <a:xfrm>
            <a:off x="2101674" y="367225"/>
            <a:ext cx="7140799" cy="996910"/>
          </a:xfrm>
        </p:spPr>
        <p:txBody>
          <a:bodyPr/>
          <a:lstStyle/>
          <a:p>
            <a:r>
              <a:rPr lang="zh-CN" altLang="en-US" b="1" dirty="0"/>
              <a:t>网络安全的概念、属性、划分标准</a:t>
            </a:r>
          </a:p>
        </p:txBody>
      </p:sp>
      <p:sp>
        <p:nvSpPr>
          <p:cNvPr id="3" name="内容占位符 2">
            <a:extLst>
              <a:ext uri="{FF2B5EF4-FFF2-40B4-BE49-F238E27FC236}">
                <a16:creationId xmlns:a16="http://schemas.microsoft.com/office/drawing/2014/main" id="{9F821059-7538-5D59-D99F-C07A51A49AE0}"/>
              </a:ext>
            </a:extLst>
          </p:cNvPr>
          <p:cNvSpPr>
            <a:spLocks noGrp="1"/>
          </p:cNvSpPr>
          <p:nvPr>
            <p:ph idx="1"/>
          </p:nvPr>
        </p:nvSpPr>
        <p:spPr>
          <a:xfrm>
            <a:off x="793372" y="1600493"/>
            <a:ext cx="1847412" cy="3844544"/>
          </a:xfrm>
        </p:spPr>
        <p:txBody>
          <a:bodyPr/>
          <a:lstStyle/>
          <a:p>
            <a:r>
              <a:rPr lang="zh-CN" altLang="en-US" b="1" dirty="0"/>
              <a:t>保密性</a:t>
            </a:r>
            <a:endParaRPr lang="en-US" altLang="zh-CN" b="1" dirty="0"/>
          </a:p>
          <a:p>
            <a:r>
              <a:rPr lang="zh-CN" altLang="en-US" b="1" dirty="0"/>
              <a:t>完整性</a:t>
            </a:r>
            <a:endParaRPr lang="en-US" altLang="zh-CN" b="1" dirty="0"/>
          </a:p>
          <a:p>
            <a:r>
              <a:rPr lang="zh-CN" altLang="en-US" b="1" dirty="0"/>
              <a:t>可用性</a:t>
            </a:r>
            <a:endParaRPr lang="en-US" altLang="zh-CN" b="1" dirty="0"/>
          </a:p>
          <a:p>
            <a:r>
              <a:rPr lang="zh-CN" altLang="en-US" b="1" dirty="0"/>
              <a:t>可控性</a:t>
            </a:r>
            <a:endParaRPr lang="en-US" altLang="zh-CN" b="1" dirty="0"/>
          </a:p>
          <a:p>
            <a:r>
              <a:rPr lang="zh-CN" altLang="en-US" b="1" dirty="0"/>
              <a:t>不可抵赖性</a:t>
            </a:r>
            <a:endParaRPr lang="en-US" altLang="zh-CN" b="1" dirty="0"/>
          </a:p>
        </p:txBody>
      </p:sp>
      <p:pic>
        <p:nvPicPr>
          <p:cNvPr id="5" name="图片 4">
            <a:extLst>
              <a:ext uri="{FF2B5EF4-FFF2-40B4-BE49-F238E27FC236}">
                <a16:creationId xmlns:a16="http://schemas.microsoft.com/office/drawing/2014/main" id="{8E003748-319C-4E13-815C-D54312CBA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737" y="1605287"/>
            <a:ext cx="4983198" cy="3888578"/>
          </a:xfrm>
          <a:prstGeom prst="rect">
            <a:avLst/>
          </a:prstGeom>
        </p:spPr>
      </p:pic>
      <p:sp>
        <p:nvSpPr>
          <p:cNvPr id="6" name="文本框 5">
            <a:extLst>
              <a:ext uri="{FF2B5EF4-FFF2-40B4-BE49-F238E27FC236}">
                <a16:creationId xmlns:a16="http://schemas.microsoft.com/office/drawing/2014/main" id="{0AB7983B-1631-4742-A563-D36249E763BF}"/>
              </a:ext>
            </a:extLst>
          </p:cNvPr>
          <p:cNvSpPr txBox="1"/>
          <p:nvPr/>
        </p:nvSpPr>
        <p:spPr>
          <a:xfrm>
            <a:off x="2719046" y="1841416"/>
            <a:ext cx="3220429" cy="3416320"/>
          </a:xfrm>
          <a:prstGeom prst="rect">
            <a:avLst/>
          </a:prstGeom>
          <a:noFill/>
        </p:spPr>
        <p:txBody>
          <a:bodyPr wrap="square" rtlCol="0">
            <a:spAutoFit/>
          </a:bodyPr>
          <a:lstStyle/>
          <a:p>
            <a:r>
              <a:rPr lang="zh-CN" altLang="en-US" b="1" dirty="0"/>
              <a:t>信息系统的安全等级</a:t>
            </a:r>
            <a:endParaRPr lang="en-US" altLang="zh-CN" b="1" dirty="0"/>
          </a:p>
          <a:p>
            <a:r>
              <a:rPr lang="zh-CN" altLang="en-US" b="1" dirty="0"/>
              <a:t>划分为五个级别</a:t>
            </a:r>
          </a:p>
          <a:p>
            <a:endParaRPr lang="zh-CN" altLang="en-US" b="1" dirty="0"/>
          </a:p>
          <a:p>
            <a:r>
              <a:rPr lang="zh-CN" altLang="en-US" b="1" dirty="0"/>
              <a:t>​ 第一级：用户自主保护级</a:t>
            </a:r>
          </a:p>
          <a:p>
            <a:endParaRPr lang="zh-CN" altLang="en-US" b="1" dirty="0"/>
          </a:p>
          <a:p>
            <a:r>
              <a:rPr lang="zh-CN" altLang="en-US" b="1" dirty="0"/>
              <a:t>​ 第二级：系统审计保护级</a:t>
            </a:r>
          </a:p>
          <a:p>
            <a:endParaRPr lang="zh-CN" altLang="en-US" b="1" dirty="0"/>
          </a:p>
          <a:p>
            <a:r>
              <a:rPr lang="zh-CN" altLang="en-US" b="1" dirty="0"/>
              <a:t>​ 第三级：安全标记保护级</a:t>
            </a:r>
          </a:p>
          <a:p>
            <a:endParaRPr lang="zh-CN" altLang="en-US" b="1" dirty="0"/>
          </a:p>
          <a:p>
            <a:r>
              <a:rPr lang="zh-CN" altLang="en-US" b="1" dirty="0"/>
              <a:t>​ 第四级：结构化保护级</a:t>
            </a:r>
          </a:p>
          <a:p>
            <a:endParaRPr lang="zh-CN" altLang="en-US" b="1" dirty="0"/>
          </a:p>
          <a:p>
            <a:r>
              <a:rPr lang="zh-CN" altLang="en-US" b="1" dirty="0"/>
              <a:t>​ 第五级：访问验证保护级</a:t>
            </a:r>
          </a:p>
        </p:txBody>
      </p:sp>
    </p:spTree>
    <p:extLst>
      <p:ext uri="{BB962C8B-B14F-4D97-AF65-F5344CB8AC3E}">
        <p14:creationId xmlns:p14="http://schemas.microsoft.com/office/powerpoint/2010/main" val="3230217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E73C4-3B06-69DB-19EA-D84188662F2C}"/>
              </a:ext>
            </a:extLst>
          </p:cNvPr>
          <p:cNvSpPr>
            <a:spLocks noGrp="1"/>
          </p:cNvSpPr>
          <p:nvPr>
            <p:ph type="title"/>
          </p:nvPr>
        </p:nvSpPr>
        <p:spPr>
          <a:xfrm>
            <a:off x="2411142" y="262964"/>
            <a:ext cx="7104185" cy="684628"/>
          </a:xfrm>
        </p:spPr>
        <p:txBody>
          <a:bodyPr/>
          <a:lstStyle/>
          <a:p>
            <a:r>
              <a:rPr lang="zh-CN" altLang="en-US" b="1" dirty="0"/>
              <a:t>国家级黑客行为：美国棱镜门</a:t>
            </a:r>
          </a:p>
        </p:txBody>
      </p:sp>
      <p:sp>
        <p:nvSpPr>
          <p:cNvPr id="3" name="内容占位符 2">
            <a:extLst>
              <a:ext uri="{FF2B5EF4-FFF2-40B4-BE49-F238E27FC236}">
                <a16:creationId xmlns:a16="http://schemas.microsoft.com/office/drawing/2014/main" id="{97207CF7-2EF1-251C-AF92-D0B908B7CBF0}"/>
              </a:ext>
            </a:extLst>
          </p:cNvPr>
          <p:cNvSpPr>
            <a:spLocks noGrp="1"/>
          </p:cNvSpPr>
          <p:nvPr>
            <p:ph idx="1"/>
          </p:nvPr>
        </p:nvSpPr>
        <p:spPr>
          <a:xfrm>
            <a:off x="295423" y="752168"/>
            <a:ext cx="11437032" cy="1962897"/>
          </a:xfrm>
        </p:spPr>
        <p:txBody>
          <a:bodyPr/>
          <a:lstStyle/>
          <a:p>
            <a:r>
              <a:rPr lang="zh-CN" altLang="en-US" b="1" dirty="0"/>
              <a:t>棱镜计划（</a:t>
            </a:r>
            <a:r>
              <a:rPr lang="en-US" altLang="zh-CN" b="1" dirty="0"/>
              <a:t>PRISM</a:t>
            </a:r>
            <a:r>
              <a:rPr lang="zh-CN" altLang="en-US" b="1" dirty="0"/>
              <a:t>）是一项由美国国家安全局（</a:t>
            </a:r>
            <a:r>
              <a:rPr lang="en-US" altLang="zh-CN" b="1" dirty="0"/>
              <a:t>NSA</a:t>
            </a:r>
            <a:r>
              <a:rPr lang="zh-CN" altLang="en-US" b="1" dirty="0"/>
              <a:t>）自</a:t>
            </a:r>
            <a:r>
              <a:rPr lang="en-US" altLang="zh-CN" b="1" dirty="0"/>
              <a:t>2007</a:t>
            </a:r>
            <a:r>
              <a:rPr lang="zh-CN" altLang="en-US" b="1" dirty="0"/>
              <a:t>年小布什时期起开始实施的绝密电子监听计划，该计划的正式名号“</a:t>
            </a:r>
            <a:r>
              <a:rPr lang="en-US" altLang="zh-CN" b="1" dirty="0"/>
              <a:t>US-984XN”</a:t>
            </a:r>
            <a:r>
              <a:rPr lang="zh-CN" altLang="en-US" b="1" dirty="0"/>
              <a:t>。英国</a:t>
            </a:r>
            <a:r>
              <a:rPr lang="en-US" altLang="zh-CN" b="1" dirty="0"/>
              <a:t>《</a:t>
            </a:r>
            <a:r>
              <a:rPr lang="zh-CN" altLang="en-US" b="1" dirty="0"/>
              <a:t>卫报</a:t>
            </a:r>
            <a:r>
              <a:rPr lang="en-US" altLang="zh-CN" b="1" dirty="0"/>
              <a:t>》</a:t>
            </a:r>
            <a:r>
              <a:rPr lang="zh-CN" altLang="en-US" b="1" dirty="0"/>
              <a:t>和美国</a:t>
            </a:r>
            <a:r>
              <a:rPr lang="en-US" altLang="zh-CN" b="1" dirty="0"/>
              <a:t>《</a:t>
            </a:r>
            <a:r>
              <a:rPr lang="zh-CN" altLang="en-US" b="1" dirty="0"/>
              <a:t>华盛顿邮报</a:t>
            </a:r>
            <a:r>
              <a:rPr lang="en-US" altLang="zh-CN" b="1" dirty="0"/>
              <a:t>》2013</a:t>
            </a:r>
            <a:r>
              <a:rPr lang="zh-CN" altLang="en-US" b="1" dirty="0"/>
              <a:t>年</a:t>
            </a:r>
            <a:r>
              <a:rPr lang="en-US" altLang="zh-CN" b="1" dirty="0"/>
              <a:t>6</a:t>
            </a:r>
            <a:r>
              <a:rPr lang="zh-CN" altLang="en-US" b="1" dirty="0"/>
              <a:t>月</a:t>
            </a:r>
            <a:r>
              <a:rPr lang="en-US" altLang="zh-CN" b="1" dirty="0"/>
              <a:t>6</a:t>
            </a:r>
            <a:r>
              <a:rPr lang="zh-CN" altLang="en-US" b="1" dirty="0"/>
              <a:t>日报道，美国国家安全局（</a:t>
            </a:r>
            <a:r>
              <a:rPr lang="en-US" altLang="zh-CN" b="1" dirty="0"/>
              <a:t>NSA</a:t>
            </a:r>
            <a:r>
              <a:rPr lang="zh-CN" altLang="en-US" b="1" dirty="0"/>
              <a:t>）和联邦调查局（</a:t>
            </a:r>
            <a:r>
              <a:rPr lang="en-US" altLang="zh-CN" b="1" dirty="0"/>
              <a:t>FBI</a:t>
            </a:r>
            <a:r>
              <a:rPr lang="zh-CN" altLang="en-US" b="1" dirty="0"/>
              <a:t>）于</a:t>
            </a:r>
            <a:r>
              <a:rPr lang="en-US" altLang="zh-CN" b="1" dirty="0"/>
              <a:t>2007</a:t>
            </a:r>
            <a:r>
              <a:rPr lang="zh-CN" altLang="en-US" b="1" dirty="0"/>
              <a:t>年启动了一个代号为“棱镜”的秘密监控项目，直接进入美国网际网络公司的中心服务器里挖掘数据、收集情报，包括微软、雅虎、谷歌、苹果等在内的</a:t>
            </a:r>
            <a:r>
              <a:rPr lang="en-US" altLang="zh-CN" b="1" dirty="0"/>
              <a:t>9</a:t>
            </a:r>
            <a:r>
              <a:rPr lang="zh-CN" altLang="en-US" b="1" dirty="0"/>
              <a:t>家国际网络巨头皆参与其中。</a:t>
            </a:r>
          </a:p>
        </p:txBody>
      </p:sp>
      <p:pic>
        <p:nvPicPr>
          <p:cNvPr id="5" name="图片 4">
            <a:extLst>
              <a:ext uri="{FF2B5EF4-FFF2-40B4-BE49-F238E27FC236}">
                <a16:creationId xmlns:a16="http://schemas.microsoft.com/office/drawing/2014/main" id="{E940D829-453D-4A3C-A1CE-DF3EDF3D1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23" y="2356074"/>
            <a:ext cx="3700575" cy="2783476"/>
          </a:xfrm>
          <a:prstGeom prst="rect">
            <a:avLst/>
          </a:prstGeom>
        </p:spPr>
      </p:pic>
      <p:pic>
        <p:nvPicPr>
          <p:cNvPr id="10242" name="Picture 2" descr="斯诺登揭秘美国监听中心：29层无窗大楼 可防核弹">
            <a:extLst>
              <a:ext uri="{FF2B5EF4-FFF2-40B4-BE49-F238E27FC236}">
                <a16:creationId xmlns:a16="http://schemas.microsoft.com/office/drawing/2014/main" id="{BBAD475C-3262-4AB2-936E-9B87F62B6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98" y="2356074"/>
            <a:ext cx="2979989" cy="447464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2F7B62D-3A61-47C6-BD21-19FB8ADA0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032" y="2356074"/>
            <a:ext cx="4762500" cy="268605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879FA819-C095-4E72-B6EC-EE2167846471}"/>
              </a:ext>
            </a:extLst>
          </p:cNvPr>
          <p:cNvSpPr txBox="1"/>
          <p:nvPr/>
        </p:nvSpPr>
        <p:spPr>
          <a:xfrm>
            <a:off x="10292863" y="6399442"/>
            <a:ext cx="1899137" cy="261610"/>
          </a:xfrm>
          <a:prstGeom prst="rect">
            <a:avLst/>
          </a:prstGeom>
          <a:noFill/>
        </p:spPr>
        <p:txBody>
          <a:bodyPr wrap="square" rtlCol="0">
            <a:spAutoFit/>
          </a:bodyPr>
          <a:lstStyle/>
          <a:p>
            <a:r>
              <a:rPr lang="zh-CN" altLang="en-US" sz="1100" dirty="0"/>
              <a:t>星链：全球全天候监视</a:t>
            </a:r>
          </a:p>
        </p:txBody>
      </p:sp>
    </p:spTree>
    <p:extLst>
      <p:ext uri="{BB962C8B-B14F-4D97-AF65-F5344CB8AC3E}">
        <p14:creationId xmlns:p14="http://schemas.microsoft.com/office/powerpoint/2010/main" val="3225701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85F06-43FC-495E-A108-04017928A110}"/>
              </a:ext>
            </a:extLst>
          </p:cNvPr>
          <p:cNvSpPr>
            <a:spLocks noGrp="1"/>
          </p:cNvSpPr>
          <p:nvPr>
            <p:ph type="title"/>
          </p:nvPr>
        </p:nvSpPr>
        <p:spPr>
          <a:xfrm>
            <a:off x="601395" y="8096"/>
            <a:ext cx="10582422" cy="726831"/>
          </a:xfrm>
        </p:spPr>
        <p:txBody>
          <a:bodyPr>
            <a:normAutofit fontScale="90000"/>
          </a:bodyPr>
          <a:lstStyle/>
          <a:p>
            <a:r>
              <a:rPr lang="zh-CN" altLang="en-US" b="1" dirty="0"/>
              <a:t>西北工业大学遭美国</a:t>
            </a:r>
            <a:r>
              <a:rPr lang="en-US" altLang="zh-CN" b="1" dirty="0"/>
              <a:t>NSA</a:t>
            </a:r>
            <a:r>
              <a:rPr lang="zh-CN" altLang="en-US" b="1" dirty="0"/>
              <a:t>入侵导致数据泄露</a:t>
            </a:r>
            <a:r>
              <a:rPr lang="en-US" altLang="zh-CN" b="1" dirty="0"/>
              <a:t>(</a:t>
            </a:r>
            <a:r>
              <a:rPr lang="zh-CN" altLang="en-US" b="1" dirty="0"/>
              <a:t>境外</a:t>
            </a:r>
            <a:r>
              <a:rPr lang="en-US" altLang="zh-CN" b="1" dirty="0"/>
              <a:t>APT</a:t>
            </a:r>
            <a:r>
              <a:rPr lang="zh-CN" altLang="en-US" b="1" dirty="0"/>
              <a:t>势力</a:t>
            </a:r>
            <a:r>
              <a:rPr lang="en-US" altLang="zh-CN" b="1" dirty="0"/>
              <a:t>)</a:t>
            </a:r>
            <a:endParaRPr lang="zh-CN" altLang="en-US" b="1" dirty="0"/>
          </a:p>
        </p:txBody>
      </p:sp>
      <p:pic>
        <p:nvPicPr>
          <p:cNvPr id="1026" name="Picture 2">
            <a:extLst>
              <a:ext uri="{FF2B5EF4-FFF2-40B4-BE49-F238E27FC236}">
                <a16:creationId xmlns:a16="http://schemas.microsoft.com/office/drawing/2014/main" id="{A7B751FF-D94C-4C93-B556-C2E1D4E8CF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84" y="690297"/>
            <a:ext cx="5062917" cy="3417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36DAC3-E58C-4157-BBAC-2C35FA19A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602" y="920922"/>
            <a:ext cx="3693552" cy="2077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6BF1AE-7FDB-4F2C-85D4-49D1DF558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5464" y="633932"/>
            <a:ext cx="4425095" cy="24891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BF73240-3A73-44DC-BB7E-68D4B4EFD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861" y="2645260"/>
            <a:ext cx="5050300" cy="28407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7ECE8A8-9A01-4FDF-B2E9-11959714A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6903" y="4670875"/>
            <a:ext cx="4425097" cy="24891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D82A6CE-6152-4A26-8B75-BDDA7DC497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5231" y="4570863"/>
            <a:ext cx="5355100" cy="30122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859404D-BD80-405B-9071-68CC906EF3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2036" y="2645260"/>
            <a:ext cx="3693552" cy="20776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7F5E1A4-849E-40D4-BF78-B0B0695143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63" y="4107765"/>
            <a:ext cx="2649949" cy="281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392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BD1A9F-0F80-44C4-983E-5B67682CF1EA}"/>
              </a:ext>
            </a:extLst>
          </p:cNvPr>
          <p:cNvSpPr>
            <a:spLocks noGrp="1"/>
          </p:cNvSpPr>
          <p:nvPr>
            <p:ph type="title"/>
          </p:nvPr>
        </p:nvSpPr>
        <p:spPr>
          <a:xfrm>
            <a:off x="685801" y="269631"/>
            <a:ext cx="10131425" cy="797169"/>
          </a:xfrm>
        </p:spPr>
        <p:txBody>
          <a:bodyPr/>
          <a:lstStyle/>
          <a:p>
            <a:r>
              <a:rPr lang="zh-CN" altLang="en-US" b="1" dirty="0"/>
              <a:t>硬件漏洞：</a:t>
            </a:r>
            <a:r>
              <a:rPr lang="en-US" altLang="zh-CN" b="1" dirty="0"/>
              <a:t>CPU</a:t>
            </a:r>
            <a:r>
              <a:rPr lang="zh-CN" altLang="en-US" b="1" dirty="0"/>
              <a:t>漏洞（后门）</a:t>
            </a:r>
          </a:p>
        </p:txBody>
      </p:sp>
      <p:sp>
        <p:nvSpPr>
          <p:cNvPr id="3" name="内容占位符 2">
            <a:extLst>
              <a:ext uri="{FF2B5EF4-FFF2-40B4-BE49-F238E27FC236}">
                <a16:creationId xmlns:a16="http://schemas.microsoft.com/office/drawing/2014/main" id="{3B4DE10D-38D6-478D-854C-6ABE7447AA89}"/>
              </a:ext>
            </a:extLst>
          </p:cNvPr>
          <p:cNvSpPr>
            <a:spLocks noGrp="1"/>
          </p:cNvSpPr>
          <p:nvPr>
            <p:ph idx="1"/>
          </p:nvPr>
        </p:nvSpPr>
        <p:spPr>
          <a:xfrm>
            <a:off x="365760" y="1237957"/>
            <a:ext cx="11366695" cy="2191043"/>
          </a:xfrm>
        </p:spPr>
        <p:txBody>
          <a:bodyPr>
            <a:noAutofit/>
          </a:bodyPr>
          <a:lstStyle/>
          <a:p>
            <a:r>
              <a:rPr lang="en-US" altLang="zh-CN" sz="1600" b="1" dirty="0" err="1"/>
              <a:t>Hertzbleed</a:t>
            </a:r>
            <a:r>
              <a:rPr lang="en-US" altLang="zh-CN" sz="1600" b="1" dirty="0"/>
              <a:t> </a:t>
            </a:r>
            <a:r>
              <a:rPr lang="zh-CN" altLang="en-US" sz="1600" b="1" dirty="0"/>
              <a:t>攻击的核心在于动态电压和频率缩放，即用于节能和减少芯片产生热量的功率和热管理功能。</a:t>
            </a:r>
          </a:p>
          <a:p>
            <a:r>
              <a:rPr lang="zh-CN" altLang="en-US" sz="1600" b="1" dirty="0"/>
              <a:t>硬件制造商表示黑客通过测量芯片在处理数据时消耗的功率，来从芯片中提取加密数据。幸运的是，黑客针对微处理器的功耗分析攻击手段是有限的，因为攻击者在处理加密数据时几乎没有可行的方法来远程测量功耗。现在，研究人员已经找到了如何将功耗分析攻击转化为另一类要求相对较低的侧信道（</a:t>
            </a:r>
            <a:r>
              <a:rPr lang="en-US" altLang="zh-CN" sz="1600" b="1" dirty="0"/>
              <a:t>side-channel</a:t>
            </a:r>
            <a:r>
              <a:rPr lang="zh-CN" altLang="en-US" sz="1600" b="1" dirty="0"/>
              <a:t>）攻击。在最坏的情况下，这些攻击可以让攻击者从以前被认为是安全的远程服务器中提取加密密钥。</a:t>
            </a:r>
            <a:endParaRPr lang="en-US" altLang="zh-CN" sz="1600" b="1" dirty="0"/>
          </a:p>
          <a:p>
            <a:r>
              <a:rPr lang="en-US" altLang="zh-CN" sz="1600" b="1" dirty="0" err="1"/>
              <a:t>Spectre</a:t>
            </a:r>
            <a:r>
              <a:rPr lang="en-US" altLang="zh-CN" sz="1600" b="1" dirty="0"/>
              <a:t> </a:t>
            </a:r>
            <a:r>
              <a:rPr lang="zh-CN" altLang="en-US" sz="1600" b="1" dirty="0"/>
              <a:t>“幽灵”漏洞 </a:t>
            </a:r>
            <a:r>
              <a:rPr lang="en-US" altLang="zh-CN" sz="1600" b="1" dirty="0"/>
              <a:t>CVE-2017-5753 CVE-2017-5715</a:t>
            </a:r>
          </a:p>
          <a:p>
            <a:r>
              <a:rPr lang="en-US" altLang="zh-CN" sz="1600" b="1" dirty="0"/>
              <a:t>Meltdown</a:t>
            </a:r>
            <a:r>
              <a:rPr lang="zh-CN" altLang="en-US" sz="1600" b="1" dirty="0"/>
              <a:t>“熔毁”漏洞  </a:t>
            </a:r>
            <a:r>
              <a:rPr lang="en-US" altLang="zh-CN" sz="1600" b="1" dirty="0"/>
              <a:t>CVE-2017-5754</a:t>
            </a:r>
          </a:p>
          <a:p>
            <a:r>
              <a:rPr lang="zh-CN" altLang="en-US" sz="1600" b="1" dirty="0"/>
              <a:t>骑士漏洞 </a:t>
            </a:r>
            <a:r>
              <a:rPr lang="en-US" altLang="zh-CN" sz="1600" b="1" dirty="0"/>
              <a:t>CVE-2019-11157</a:t>
            </a:r>
          </a:p>
          <a:p>
            <a:r>
              <a:rPr lang="en-US" altLang="zh-CN" sz="1600" b="1" dirty="0"/>
              <a:t>Foreshadow </a:t>
            </a:r>
            <a:r>
              <a:rPr lang="zh-CN" altLang="en-US" sz="1600" b="1" dirty="0"/>
              <a:t>“预兆”漏洞 </a:t>
            </a:r>
            <a:r>
              <a:rPr lang="en-US" altLang="zh-CN" sz="1600" b="1" dirty="0"/>
              <a:t>CVE-2018-3615</a:t>
            </a:r>
            <a:endParaRPr lang="zh-CN" altLang="en-US" sz="1600" b="1" dirty="0"/>
          </a:p>
        </p:txBody>
      </p:sp>
      <p:pic>
        <p:nvPicPr>
          <p:cNvPr id="4098" name="Picture 2">
            <a:extLst>
              <a:ext uri="{FF2B5EF4-FFF2-40B4-BE49-F238E27FC236}">
                <a16:creationId xmlns:a16="http://schemas.microsoft.com/office/drawing/2014/main" id="{86CE9D71-8CEC-8872-24F2-EFD30BDFA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995" y="2727524"/>
            <a:ext cx="7161245" cy="386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30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F3183B-2548-BC35-DD61-6ED795CF22B3}"/>
              </a:ext>
            </a:extLst>
          </p:cNvPr>
          <p:cNvSpPr>
            <a:spLocks noGrp="1"/>
          </p:cNvSpPr>
          <p:nvPr>
            <p:ph type="title"/>
          </p:nvPr>
        </p:nvSpPr>
        <p:spPr>
          <a:xfrm>
            <a:off x="1887794" y="226142"/>
            <a:ext cx="9947606" cy="688258"/>
          </a:xfrm>
        </p:spPr>
        <p:txBody>
          <a:bodyPr/>
          <a:lstStyle/>
          <a:p>
            <a:r>
              <a:rPr lang="zh-CN" altLang="en-US" b="1" dirty="0"/>
              <a:t>易受攻击的计算机设备端口号及其作用</a:t>
            </a:r>
          </a:p>
        </p:txBody>
      </p:sp>
      <p:pic>
        <p:nvPicPr>
          <p:cNvPr id="5" name="内容占位符 4">
            <a:extLst>
              <a:ext uri="{FF2B5EF4-FFF2-40B4-BE49-F238E27FC236}">
                <a16:creationId xmlns:a16="http://schemas.microsoft.com/office/drawing/2014/main" id="{16990E3B-1F41-C0EC-A7DF-FA3B91AD1CF7}"/>
              </a:ext>
            </a:extLst>
          </p:cNvPr>
          <p:cNvPicPr>
            <a:picLocks noGrp="1" noChangeAspect="1"/>
          </p:cNvPicPr>
          <p:nvPr>
            <p:ph idx="1"/>
          </p:nvPr>
        </p:nvPicPr>
        <p:blipFill>
          <a:blip r:embed="rId2"/>
          <a:stretch>
            <a:fillRect/>
          </a:stretch>
        </p:blipFill>
        <p:spPr>
          <a:xfrm>
            <a:off x="715298" y="981972"/>
            <a:ext cx="10862186" cy="5747906"/>
          </a:xfrm>
          <a:prstGeom prst="rect">
            <a:avLst/>
          </a:prstGeom>
        </p:spPr>
      </p:pic>
    </p:spTree>
    <p:extLst>
      <p:ext uri="{BB962C8B-B14F-4D97-AF65-F5344CB8AC3E}">
        <p14:creationId xmlns:p14="http://schemas.microsoft.com/office/powerpoint/2010/main" val="3406665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2D0702-597C-F910-3BD2-0E2501F55C6C}"/>
              </a:ext>
            </a:extLst>
          </p:cNvPr>
          <p:cNvSpPr>
            <a:spLocks noGrp="1"/>
          </p:cNvSpPr>
          <p:nvPr>
            <p:ph type="title"/>
          </p:nvPr>
        </p:nvSpPr>
        <p:spPr>
          <a:xfrm>
            <a:off x="3642852" y="277194"/>
            <a:ext cx="7080096" cy="1197645"/>
          </a:xfrm>
        </p:spPr>
        <p:txBody>
          <a:bodyPr>
            <a:normAutofit/>
          </a:bodyPr>
          <a:lstStyle/>
          <a:p>
            <a:r>
              <a:rPr lang="en-US" altLang="zh-CN" b="1" dirty="0"/>
              <a:t>0day</a:t>
            </a:r>
            <a:r>
              <a:rPr lang="zh-CN" altLang="en-US" b="1" dirty="0"/>
              <a:t>漏洞的危害</a:t>
            </a:r>
            <a:br>
              <a:rPr lang="en-US" altLang="zh-CN" b="1" dirty="0"/>
            </a:br>
            <a:r>
              <a:rPr lang="en-US" altLang="zh-CN" b="1" dirty="0"/>
              <a:t>0DAY</a:t>
            </a:r>
            <a:r>
              <a:rPr lang="zh-CN" altLang="en-US" b="1" dirty="0"/>
              <a:t>漏洞挖掘</a:t>
            </a:r>
          </a:p>
        </p:txBody>
      </p:sp>
      <p:sp>
        <p:nvSpPr>
          <p:cNvPr id="3" name="内容占位符 2">
            <a:extLst>
              <a:ext uri="{FF2B5EF4-FFF2-40B4-BE49-F238E27FC236}">
                <a16:creationId xmlns:a16="http://schemas.microsoft.com/office/drawing/2014/main" id="{281ADC85-796D-A3D8-A431-39612DC1EF44}"/>
              </a:ext>
            </a:extLst>
          </p:cNvPr>
          <p:cNvSpPr>
            <a:spLocks noGrp="1"/>
          </p:cNvSpPr>
          <p:nvPr>
            <p:ph idx="1"/>
          </p:nvPr>
        </p:nvSpPr>
        <p:spPr>
          <a:xfrm>
            <a:off x="2182760" y="1268361"/>
            <a:ext cx="8540188" cy="1286934"/>
          </a:xfrm>
        </p:spPr>
        <p:txBody>
          <a:bodyPr/>
          <a:lstStyle/>
          <a:p>
            <a:r>
              <a:rPr lang="zh-CN" altLang="en-US" b="1" dirty="0"/>
              <a:t>请定期更新操作系统、应用软件官方发布的安全补丁更新</a:t>
            </a:r>
          </a:p>
          <a:p>
            <a:r>
              <a:rPr lang="zh-CN" altLang="en-US" b="1" dirty="0"/>
              <a:t>依靠防火墙设备辅助检测</a:t>
            </a:r>
          </a:p>
        </p:txBody>
      </p:sp>
      <p:pic>
        <p:nvPicPr>
          <p:cNvPr id="5122" name="Picture 2">
            <a:extLst>
              <a:ext uri="{FF2B5EF4-FFF2-40B4-BE49-F238E27FC236}">
                <a16:creationId xmlns:a16="http://schemas.microsoft.com/office/drawing/2014/main" id="{E9B567E6-A5AC-085D-ABD4-99D4B0B7F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678" y="2333271"/>
            <a:ext cx="5501148" cy="44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99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97C7D-210E-4926-6603-D4790700EF61}"/>
              </a:ext>
            </a:extLst>
          </p:cNvPr>
          <p:cNvSpPr>
            <a:spLocks noGrp="1"/>
          </p:cNvSpPr>
          <p:nvPr>
            <p:ph type="title"/>
          </p:nvPr>
        </p:nvSpPr>
        <p:spPr>
          <a:xfrm>
            <a:off x="1666567" y="217931"/>
            <a:ext cx="9283394" cy="776748"/>
          </a:xfrm>
        </p:spPr>
        <p:txBody>
          <a:bodyPr>
            <a:normAutofit/>
          </a:bodyPr>
          <a:lstStyle/>
          <a:p>
            <a:r>
              <a:rPr lang="zh-CN" altLang="en-US" b="1" dirty="0">
                <a:hlinkClick r:id="rId2"/>
              </a:rPr>
              <a:t>网络安全事件由虚拟世界到现实世界的影响</a:t>
            </a:r>
            <a:endParaRPr lang="zh-CN" altLang="en-US" b="1" dirty="0"/>
          </a:p>
        </p:txBody>
      </p:sp>
      <p:pic>
        <p:nvPicPr>
          <p:cNvPr id="2050" name="Picture 2">
            <a:extLst>
              <a:ext uri="{FF2B5EF4-FFF2-40B4-BE49-F238E27FC236}">
                <a16:creationId xmlns:a16="http://schemas.microsoft.com/office/drawing/2014/main" id="{0679509C-E0D3-3E37-6588-FDE9BDEC64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7102" y="1790402"/>
            <a:ext cx="6844898" cy="4461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CA580E5-3895-BED2-50A6-478F990CC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0402"/>
            <a:ext cx="5486400" cy="4858567"/>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7EFC7FC8-0785-136F-742E-E19F542270BF}"/>
              </a:ext>
            </a:extLst>
          </p:cNvPr>
          <p:cNvSpPr txBox="1"/>
          <p:nvPr/>
        </p:nvSpPr>
        <p:spPr>
          <a:xfrm>
            <a:off x="3067665" y="994679"/>
            <a:ext cx="5841184" cy="369332"/>
          </a:xfrm>
          <a:prstGeom prst="rect">
            <a:avLst/>
          </a:prstGeom>
          <a:noFill/>
        </p:spPr>
        <p:txBody>
          <a:bodyPr wrap="square" rtlCol="0">
            <a:spAutoFit/>
          </a:bodyPr>
          <a:lstStyle/>
          <a:p>
            <a:r>
              <a:rPr lang="zh-CN" altLang="en-US" b="1" dirty="0">
                <a:hlinkClick r:id="rId5"/>
              </a:rPr>
              <a:t>盘点：全球电力行业十大网络安全攻击事件</a:t>
            </a:r>
            <a:endParaRPr lang="zh-CN" altLang="en-US" b="1" dirty="0"/>
          </a:p>
        </p:txBody>
      </p:sp>
    </p:spTree>
    <p:extLst>
      <p:ext uri="{BB962C8B-B14F-4D97-AF65-F5344CB8AC3E}">
        <p14:creationId xmlns:p14="http://schemas.microsoft.com/office/powerpoint/2010/main" val="184885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0A8819-E61E-4479-BD95-6E26A9BCEC72}"/>
              </a:ext>
            </a:extLst>
          </p:cNvPr>
          <p:cNvSpPr>
            <a:spLocks noGrp="1"/>
          </p:cNvSpPr>
          <p:nvPr>
            <p:ph type="title"/>
          </p:nvPr>
        </p:nvSpPr>
        <p:spPr>
          <a:xfrm>
            <a:off x="1136381" y="174821"/>
            <a:ext cx="10131425" cy="809917"/>
          </a:xfrm>
        </p:spPr>
        <p:txBody>
          <a:bodyPr/>
          <a:lstStyle/>
          <a:p>
            <a:r>
              <a:rPr lang="zh-CN" altLang="en-US" b="1" dirty="0">
                <a:hlinkClick r:id="rId2"/>
              </a:rPr>
              <a:t>等保</a:t>
            </a:r>
            <a:r>
              <a:rPr lang="en-US" altLang="zh-CN" b="1" dirty="0">
                <a:hlinkClick r:id="rId2"/>
              </a:rPr>
              <a:t>2.0</a:t>
            </a:r>
            <a:r>
              <a:rPr lang="zh-CN" altLang="en-US" b="1" dirty="0">
                <a:hlinkClick r:id="rId2"/>
              </a:rPr>
              <a:t>测评</a:t>
            </a:r>
            <a:r>
              <a:rPr lang="zh-CN" altLang="en-US" b="1" dirty="0"/>
              <a:t>及其</a:t>
            </a:r>
            <a:r>
              <a:rPr lang="zh-CN" altLang="en-US" b="1" dirty="0">
                <a:hlinkClick r:id="rId3"/>
              </a:rPr>
              <a:t>具体要求</a:t>
            </a:r>
            <a:endParaRPr lang="zh-CN" altLang="en-US" b="1" dirty="0"/>
          </a:p>
        </p:txBody>
      </p:sp>
      <p:sp>
        <p:nvSpPr>
          <p:cNvPr id="3" name="内容占位符 2">
            <a:extLst>
              <a:ext uri="{FF2B5EF4-FFF2-40B4-BE49-F238E27FC236}">
                <a16:creationId xmlns:a16="http://schemas.microsoft.com/office/drawing/2014/main" id="{7CE9D78C-C5D8-4AD8-B414-EFCC7CA01A02}"/>
              </a:ext>
            </a:extLst>
          </p:cNvPr>
          <p:cNvSpPr>
            <a:spLocks noGrp="1"/>
          </p:cNvSpPr>
          <p:nvPr>
            <p:ph idx="1"/>
          </p:nvPr>
        </p:nvSpPr>
        <p:spPr>
          <a:xfrm>
            <a:off x="579707" y="911702"/>
            <a:ext cx="11032587" cy="2765210"/>
          </a:xfrm>
        </p:spPr>
        <p:txBody>
          <a:bodyPr>
            <a:normAutofit fontScale="85000" lnSpcReduction="10000"/>
          </a:bodyPr>
          <a:lstStyle/>
          <a:p>
            <a:r>
              <a:rPr lang="zh-CN" altLang="en-US" sz="2000" b="1" dirty="0"/>
              <a:t>等保</a:t>
            </a:r>
            <a:r>
              <a:rPr lang="en-US" altLang="zh-CN" sz="2000" b="1" dirty="0"/>
              <a:t>2.0</a:t>
            </a:r>
            <a:r>
              <a:rPr lang="zh-CN" altLang="en-US" sz="2000" b="1" dirty="0"/>
              <a:t>全称：网络安全等级保护</a:t>
            </a:r>
            <a:r>
              <a:rPr lang="en-US" altLang="zh-CN" sz="2000" b="1" dirty="0"/>
              <a:t>2.0</a:t>
            </a:r>
            <a:r>
              <a:rPr lang="zh-CN" altLang="en-US" sz="2000" b="1" dirty="0"/>
              <a:t>制度，是我国网络安全领域的基本国策、基本制度。</a:t>
            </a:r>
            <a:endParaRPr lang="en-US" altLang="zh-CN" sz="2000" b="1" dirty="0"/>
          </a:p>
          <a:p>
            <a:r>
              <a:rPr lang="zh-CN" altLang="en-US" sz="2000" b="1" dirty="0"/>
              <a:t>是等保</a:t>
            </a:r>
            <a:r>
              <a:rPr lang="en-US" altLang="zh-CN" sz="2000" b="1" dirty="0"/>
              <a:t>1.0</a:t>
            </a:r>
            <a:r>
              <a:rPr lang="zh-CN" altLang="en-US" sz="2000" b="1" dirty="0"/>
              <a:t>的升级。分级防护标准在</a:t>
            </a:r>
            <a:r>
              <a:rPr lang="en-US" altLang="zh-CN" sz="2000" b="1" dirty="0"/>
              <a:t>1.0</a:t>
            </a:r>
            <a:r>
              <a:rPr lang="zh-CN" altLang="en-US" sz="2000" b="1" dirty="0"/>
              <a:t>时代标准的基础上，注重主动防御，从被动防御到安全可信、动态感知和事前、事中、事后全流程全面审计，实现了对传统信息系统、基础信息网络、云计算、大数据、物联网、移动互联网和工控信息系统等级保护对象的全覆盖。</a:t>
            </a:r>
            <a:endParaRPr lang="en-US" altLang="zh-CN" sz="2000" b="1" dirty="0"/>
          </a:p>
          <a:p>
            <a:r>
              <a:rPr lang="zh-CN" altLang="en-US" sz="2000" b="1" dirty="0"/>
              <a:t>等保</a:t>
            </a:r>
            <a:r>
              <a:rPr lang="en-US" altLang="zh-CN" sz="2000" b="1" dirty="0"/>
              <a:t>2.0</a:t>
            </a:r>
            <a:r>
              <a:rPr lang="zh-CN" altLang="en-US" sz="2000" b="1" dirty="0"/>
              <a:t>基本要求有以下三个特点</a:t>
            </a:r>
            <a:r>
              <a:rPr lang="en-US" altLang="zh-CN" sz="2000" b="1" dirty="0"/>
              <a:t>:</a:t>
            </a:r>
          </a:p>
          <a:p>
            <a:r>
              <a:rPr lang="en-US" altLang="zh-CN" sz="2000" b="1" dirty="0"/>
              <a:t>1</a:t>
            </a:r>
            <a:r>
              <a:rPr lang="zh-CN" altLang="en-US" sz="2000" b="1" dirty="0"/>
              <a:t>、等级保护的基本要求、测评要求和安全设计技术要求框架统一</a:t>
            </a:r>
            <a:r>
              <a:rPr lang="en-US" altLang="zh-CN" sz="2000" b="1" dirty="0"/>
              <a:t>,</a:t>
            </a:r>
            <a:r>
              <a:rPr lang="zh-CN" altLang="en-US" sz="2000" b="1" dirty="0"/>
              <a:t>即</a:t>
            </a:r>
            <a:r>
              <a:rPr lang="en-US" altLang="zh-CN" sz="2000" b="1" dirty="0"/>
              <a:t>:</a:t>
            </a:r>
            <a:r>
              <a:rPr lang="zh-CN" altLang="en-US" sz="2000" b="1" dirty="0"/>
              <a:t>安全管理中心支持下的三重防护结构框架</a:t>
            </a:r>
            <a:r>
              <a:rPr lang="en-US" altLang="zh-CN" sz="2000" b="1" dirty="0"/>
              <a:t>;</a:t>
            </a:r>
          </a:p>
          <a:p>
            <a:r>
              <a:rPr lang="en-US" altLang="zh-CN" sz="2000" b="1" dirty="0"/>
              <a:t>2</a:t>
            </a:r>
            <a:r>
              <a:rPr lang="zh-CN" altLang="en-US" sz="2000" b="1" dirty="0"/>
              <a:t>、通用安全要求</a:t>
            </a:r>
            <a:r>
              <a:rPr lang="en-US" altLang="zh-CN" sz="2000" b="1" dirty="0"/>
              <a:t>+</a:t>
            </a:r>
            <a:r>
              <a:rPr lang="zh-CN" altLang="en-US" sz="2000" b="1" dirty="0"/>
              <a:t>新型应用安全扩展要求</a:t>
            </a:r>
            <a:r>
              <a:rPr lang="en-US" altLang="zh-CN" sz="2000" b="1" dirty="0"/>
              <a:t>,</a:t>
            </a:r>
            <a:r>
              <a:rPr lang="zh-CN" altLang="en-US" sz="2000" b="1" dirty="0"/>
              <a:t>将云计算、移动互联、物联网、工业控制系统等列入标准规范</a:t>
            </a:r>
            <a:r>
              <a:rPr lang="en-US" altLang="zh-CN" sz="2000" b="1" dirty="0"/>
              <a:t>;</a:t>
            </a:r>
          </a:p>
          <a:p>
            <a:r>
              <a:rPr lang="en-US" altLang="zh-CN" sz="2000" b="1" dirty="0"/>
              <a:t>3</a:t>
            </a:r>
            <a:r>
              <a:rPr lang="zh-CN" altLang="en-US" sz="2000" b="1" dirty="0"/>
              <a:t>、将可信验证列入各级别和各环节的主要功能要求。</a:t>
            </a:r>
          </a:p>
        </p:txBody>
      </p:sp>
      <p:pic>
        <p:nvPicPr>
          <p:cNvPr id="1026" name="Picture 2">
            <a:extLst>
              <a:ext uri="{FF2B5EF4-FFF2-40B4-BE49-F238E27FC236}">
                <a16:creationId xmlns:a16="http://schemas.microsoft.com/office/drawing/2014/main" id="{D43E08B7-7716-4C73-A277-425A4A202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22" y="3603875"/>
            <a:ext cx="5288178" cy="3156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2DDB6E-D68C-485D-9A34-42E7F2759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22947"/>
            <a:ext cx="5655212" cy="343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8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538AAD-164D-8C17-505D-710576FCC388}"/>
              </a:ext>
            </a:extLst>
          </p:cNvPr>
          <p:cNvSpPr>
            <a:spLocks noGrp="1"/>
          </p:cNvSpPr>
          <p:nvPr>
            <p:ph type="title"/>
          </p:nvPr>
        </p:nvSpPr>
        <p:spPr>
          <a:xfrm>
            <a:off x="3729508" y="535405"/>
            <a:ext cx="3714136" cy="835742"/>
          </a:xfrm>
        </p:spPr>
        <p:txBody>
          <a:bodyPr>
            <a:normAutofit/>
          </a:bodyPr>
          <a:lstStyle/>
          <a:p>
            <a:r>
              <a:rPr lang="zh-CN" altLang="en-US" sz="4000" b="1" dirty="0"/>
              <a:t>安全信心休克</a:t>
            </a:r>
          </a:p>
        </p:txBody>
      </p:sp>
      <p:sp>
        <p:nvSpPr>
          <p:cNvPr id="3" name="内容占位符 2">
            <a:extLst>
              <a:ext uri="{FF2B5EF4-FFF2-40B4-BE49-F238E27FC236}">
                <a16:creationId xmlns:a16="http://schemas.microsoft.com/office/drawing/2014/main" id="{B8C067D1-A1E3-962A-C712-ED5A343AF825}"/>
              </a:ext>
            </a:extLst>
          </p:cNvPr>
          <p:cNvSpPr>
            <a:spLocks noGrp="1"/>
          </p:cNvSpPr>
          <p:nvPr>
            <p:ph idx="1"/>
          </p:nvPr>
        </p:nvSpPr>
        <p:spPr>
          <a:xfrm>
            <a:off x="339213" y="1150375"/>
            <a:ext cx="11282516" cy="5191431"/>
          </a:xfrm>
        </p:spPr>
        <p:txBody>
          <a:bodyPr>
            <a:normAutofit/>
          </a:bodyPr>
          <a:lstStyle/>
          <a:p>
            <a:r>
              <a:rPr lang="zh-CN" altLang="en-US" sz="3200" b="1" dirty="0"/>
              <a:t>如何巧妙的隐蔽实施网络入侵计划？</a:t>
            </a:r>
            <a:endParaRPr lang="en-US" altLang="zh-CN" sz="3200" b="1" dirty="0"/>
          </a:p>
          <a:p>
            <a:endParaRPr lang="en-US" altLang="zh-CN" sz="3200" b="1" dirty="0"/>
          </a:p>
          <a:p>
            <a:pPr algn="ctr"/>
            <a:r>
              <a:rPr lang="zh-CN" altLang="en-US" sz="3200" b="1" dirty="0"/>
              <a:t>制造一场</a:t>
            </a:r>
            <a:r>
              <a:rPr lang="en-US" altLang="zh-CN" sz="3200" b="1" dirty="0"/>
              <a:t>”</a:t>
            </a:r>
            <a:r>
              <a:rPr lang="zh-CN" altLang="en-US" sz="3200" b="1" dirty="0"/>
              <a:t>意外</a:t>
            </a:r>
            <a:r>
              <a:rPr lang="en-US" altLang="zh-CN" sz="3200" b="1" dirty="0"/>
              <a:t>”</a:t>
            </a:r>
            <a:r>
              <a:rPr lang="zh-CN" altLang="en-US" sz="3200" b="1" dirty="0"/>
              <a:t>！</a:t>
            </a:r>
            <a:endParaRPr lang="en-US" altLang="zh-CN" sz="3200" b="1" dirty="0"/>
          </a:p>
          <a:p>
            <a:endParaRPr lang="en-US" altLang="zh-CN" sz="3200" b="1" dirty="0"/>
          </a:p>
          <a:p>
            <a:r>
              <a:rPr lang="zh-CN" altLang="en-US" sz="3200" b="1" dirty="0"/>
              <a:t>意外制造师：“起初，人们认为它只是一次意外事故，实际上这是一场精心策划的行动”</a:t>
            </a:r>
          </a:p>
        </p:txBody>
      </p:sp>
      <p:pic>
        <p:nvPicPr>
          <p:cNvPr id="1026" name="Picture 2" descr="物理学表情包 - 物理学微信表情包 - 物理学QQ表情包 - 发表情 fabiaoqing.com">
            <a:extLst>
              <a:ext uri="{FF2B5EF4-FFF2-40B4-BE49-F238E27FC236}">
                <a16:creationId xmlns:a16="http://schemas.microsoft.com/office/drawing/2014/main" id="{58677FB4-514E-DCAB-C290-E594091AF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539" y="314633"/>
            <a:ext cx="3932901" cy="393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808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CEA99-C2D3-F970-2F76-73C4F23A354E}"/>
              </a:ext>
            </a:extLst>
          </p:cNvPr>
          <p:cNvSpPr>
            <a:spLocks noGrp="1"/>
          </p:cNvSpPr>
          <p:nvPr>
            <p:ph type="title"/>
          </p:nvPr>
        </p:nvSpPr>
        <p:spPr>
          <a:xfrm>
            <a:off x="1401097" y="393290"/>
            <a:ext cx="9760615" cy="673510"/>
          </a:xfrm>
        </p:spPr>
        <p:txBody>
          <a:bodyPr/>
          <a:lstStyle/>
          <a:p>
            <a:r>
              <a:rPr lang="zh-CN" altLang="en-US" b="1" dirty="0"/>
              <a:t>信息搜集：巧妙利用身边的现有设备</a:t>
            </a:r>
          </a:p>
        </p:txBody>
      </p:sp>
      <p:pic>
        <p:nvPicPr>
          <p:cNvPr id="7170" name="Picture 2">
            <a:extLst>
              <a:ext uri="{FF2B5EF4-FFF2-40B4-BE49-F238E27FC236}">
                <a16:creationId xmlns:a16="http://schemas.microsoft.com/office/drawing/2014/main" id="{B187EC9D-016D-298E-A158-67ED2D49A9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1649"/>
            <a:ext cx="6096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CBF1F5C-5121-4045-F478-8DC7BC93F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191649"/>
            <a:ext cx="6096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76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D4DF-E36E-3BD4-BB85-C87E45E61114}"/>
              </a:ext>
            </a:extLst>
          </p:cNvPr>
          <p:cNvSpPr>
            <a:spLocks noGrp="1"/>
          </p:cNvSpPr>
          <p:nvPr>
            <p:ph type="title"/>
          </p:nvPr>
        </p:nvSpPr>
        <p:spPr>
          <a:xfrm>
            <a:off x="575187" y="210328"/>
            <a:ext cx="11194026" cy="670560"/>
          </a:xfrm>
        </p:spPr>
        <p:txBody>
          <a:bodyPr>
            <a:normAutofit fontScale="90000"/>
          </a:bodyPr>
          <a:lstStyle/>
          <a:p>
            <a:r>
              <a:rPr lang="zh-CN" altLang="en-US" b="1" dirty="0"/>
              <a:t>突破电子门禁限制！</a:t>
            </a:r>
            <a:r>
              <a:rPr lang="en-US" altLang="zh-CN" b="1" dirty="0"/>
              <a:t>NFC</a:t>
            </a:r>
            <a:r>
              <a:rPr lang="zh-CN" altLang="en-US" b="1" dirty="0"/>
              <a:t>磁卡破解、复制、克隆卡原理分析</a:t>
            </a:r>
          </a:p>
        </p:txBody>
      </p:sp>
      <p:sp>
        <p:nvSpPr>
          <p:cNvPr id="3" name="内容占位符 2">
            <a:extLst>
              <a:ext uri="{FF2B5EF4-FFF2-40B4-BE49-F238E27FC236}">
                <a16:creationId xmlns:a16="http://schemas.microsoft.com/office/drawing/2014/main" id="{5803DDF0-11C1-7BAA-BA4E-462FEDA47DD4}"/>
              </a:ext>
            </a:extLst>
          </p:cNvPr>
          <p:cNvSpPr>
            <a:spLocks noGrp="1"/>
          </p:cNvSpPr>
          <p:nvPr>
            <p:ph idx="1"/>
          </p:nvPr>
        </p:nvSpPr>
        <p:spPr>
          <a:xfrm>
            <a:off x="575187" y="1246424"/>
            <a:ext cx="10340513" cy="670561"/>
          </a:xfrm>
        </p:spPr>
        <p:txBody>
          <a:bodyPr/>
          <a:lstStyle/>
          <a:p>
            <a:r>
              <a:rPr lang="zh-CN" altLang="en-US" b="1" dirty="0"/>
              <a:t>变色龙、</a:t>
            </a:r>
            <a:r>
              <a:rPr lang="en-US" altLang="zh-CN" b="1" dirty="0"/>
              <a:t>Promark3</a:t>
            </a:r>
            <a:endParaRPr lang="zh-CN" altLang="en-US" b="1" dirty="0"/>
          </a:p>
        </p:txBody>
      </p:sp>
      <p:pic>
        <p:nvPicPr>
          <p:cNvPr id="2052" name="Picture 4">
            <a:extLst>
              <a:ext uri="{FF2B5EF4-FFF2-40B4-BE49-F238E27FC236}">
                <a16:creationId xmlns:a16="http://schemas.microsoft.com/office/drawing/2014/main" id="{F82117B9-4E06-4CBF-5462-7A90FEF39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072" y="947685"/>
            <a:ext cx="4798141" cy="59239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9F35413-6631-230F-8020-B2430A7B6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625" y="947686"/>
            <a:ext cx="3818447" cy="591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7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67B2D4-0B98-4C87-AAD7-89A516BA06F2}"/>
              </a:ext>
            </a:extLst>
          </p:cNvPr>
          <p:cNvSpPr>
            <a:spLocks noGrp="1"/>
          </p:cNvSpPr>
          <p:nvPr>
            <p:ph type="title"/>
          </p:nvPr>
        </p:nvSpPr>
        <p:spPr>
          <a:xfrm>
            <a:off x="1589649" y="70338"/>
            <a:ext cx="9439422" cy="669463"/>
          </a:xfrm>
        </p:spPr>
        <p:txBody>
          <a:bodyPr/>
          <a:lstStyle/>
          <a:p>
            <a:r>
              <a:rPr lang="zh-CN" altLang="en-US" b="1" dirty="0"/>
              <a:t>安全漏洞的不同类型</a:t>
            </a:r>
            <a:r>
              <a:rPr lang="en-US" altLang="zh-CN" b="1" dirty="0"/>
              <a:t>   </a:t>
            </a:r>
            <a:r>
              <a:rPr lang="zh-CN" altLang="en-US" b="1" dirty="0"/>
              <a:t> 参考</a:t>
            </a:r>
            <a:r>
              <a:rPr lang="en-US" altLang="zh-CN" b="1" dirty="0"/>
              <a:t>OWASP Top 10</a:t>
            </a:r>
            <a:endParaRPr lang="zh-CN" altLang="en-US" b="1" dirty="0"/>
          </a:p>
        </p:txBody>
      </p:sp>
      <p:sp>
        <p:nvSpPr>
          <p:cNvPr id="3" name="内容占位符 2">
            <a:extLst>
              <a:ext uri="{FF2B5EF4-FFF2-40B4-BE49-F238E27FC236}">
                <a16:creationId xmlns:a16="http://schemas.microsoft.com/office/drawing/2014/main" id="{9DD4583C-5FFC-4C2E-9D10-B50529B4BA5E}"/>
              </a:ext>
            </a:extLst>
          </p:cNvPr>
          <p:cNvSpPr>
            <a:spLocks noGrp="1"/>
          </p:cNvSpPr>
          <p:nvPr>
            <p:ph idx="1"/>
          </p:nvPr>
        </p:nvSpPr>
        <p:spPr>
          <a:xfrm>
            <a:off x="1139483" y="1026942"/>
            <a:ext cx="10719582" cy="5472332"/>
          </a:xfrm>
        </p:spPr>
        <p:txBody>
          <a:bodyPr/>
          <a:lstStyle/>
          <a:p>
            <a:r>
              <a:rPr lang="zh-CN" altLang="en-US" b="1" dirty="0"/>
              <a:t>远程代码执行漏洞</a:t>
            </a:r>
            <a:endParaRPr lang="en-US" altLang="zh-CN" b="1" dirty="0"/>
          </a:p>
          <a:p>
            <a:r>
              <a:rPr lang="zh-CN" altLang="en-US" b="1" dirty="0"/>
              <a:t>缓存溢出</a:t>
            </a:r>
            <a:endParaRPr lang="en-US" altLang="zh-CN" b="1" dirty="0"/>
          </a:p>
          <a:p>
            <a:r>
              <a:rPr lang="zh-CN" altLang="en-US" b="1" dirty="0"/>
              <a:t>路径访问</a:t>
            </a:r>
            <a:endParaRPr lang="en-US" altLang="zh-CN" b="1" dirty="0"/>
          </a:p>
          <a:p>
            <a:r>
              <a:rPr lang="zh-CN" altLang="en-US" b="1" dirty="0"/>
              <a:t>弱密码、弱口令</a:t>
            </a:r>
            <a:endParaRPr lang="en-US" altLang="zh-CN" b="1" dirty="0"/>
          </a:p>
          <a:p>
            <a:r>
              <a:rPr lang="zh-CN" altLang="en-US" b="1" dirty="0"/>
              <a:t>匿名登陆、提权</a:t>
            </a:r>
            <a:endParaRPr lang="en-US" altLang="zh-CN" b="1" dirty="0"/>
          </a:p>
          <a:p>
            <a:r>
              <a:rPr lang="en-US" altLang="zh-CN" b="1" dirty="0"/>
              <a:t>XSS</a:t>
            </a:r>
            <a:r>
              <a:rPr lang="zh-CN" altLang="en-US" b="1" dirty="0"/>
              <a:t>跨站脚本攻击</a:t>
            </a:r>
            <a:endParaRPr lang="en-US" altLang="zh-CN" b="1" dirty="0"/>
          </a:p>
          <a:p>
            <a:r>
              <a:rPr lang="en-US" altLang="zh-CN" b="1" dirty="0"/>
              <a:t>SQL</a:t>
            </a:r>
            <a:r>
              <a:rPr lang="zh-CN" altLang="en-US" b="1" dirty="0"/>
              <a:t>注入</a:t>
            </a:r>
            <a:endParaRPr lang="en-US" altLang="zh-CN" b="1" dirty="0"/>
          </a:p>
          <a:p>
            <a:r>
              <a:rPr lang="zh-CN" altLang="en-US" b="1" dirty="0"/>
              <a:t>框架注入漏洞</a:t>
            </a:r>
            <a:endParaRPr lang="en-US" altLang="zh-CN" b="1" dirty="0"/>
          </a:p>
          <a:p>
            <a:r>
              <a:rPr lang="zh-CN" altLang="en-US" b="1" dirty="0"/>
              <a:t>文件上传漏洞</a:t>
            </a:r>
            <a:endParaRPr lang="en-US" altLang="zh-CN" b="1" dirty="0"/>
          </a:p>
          <a:p>
            <a:r>
              <a:rPr lang="zh-CN" altLang="en-US" b="1" dirty="0"/>
              <a:t>会话固定</a:t>
            </a:r>
            <a:endParaRPr lang="en-US" altLang="zh-CN" b="1" dirty="0"/>
          </a:p>
          <a:p>
            <a:r>
              <a:rPr lang="zh-CN" altLang="en-US" b="1" dirty="0"/>
              <a:t>反序列化漏洞</a:t>
            </a:r>
            <a:endParaRPr lang="en-US" altLang="zh-CN" b="1" dirty="0"/>
          </a:p>
          <a:p>
            <a:r>
              <a:rPr lang="zh-CN" altLang="en-US" b="1" dirty="0"/>
              <a:t>加密算法漏洞</a:t>
            </a:r>
            <a:endParaRPr lang="en-US" altLang="zh-CN" b="1" dirty="0"/>
          </a:p>
          <a:p>
            <a:r>
              <a:rPr lang="en-US" altLang="zh-CN" b="1" dirty="0"/>
              <a:t>0day</a:t>
            </a:r>
            <a:r>
              <a:rPr lang="zh-CN" altLang="en-US" b="1" dirty="0"/>
              <a:t>漏洞</a:t>
            </a:r>
            <a:endParaRPr lang="en-US" altLang="zh-CN" b="1" dirty="0"/>
          </a:p>
        </p:txBody>
      </p:sp>
      <p:pic>
        <p:nvPicPr>
          <p:cNvPr id="5" name="图片 4">
            <a:extLst>
              <a:ext uri="{FF2B5EF4-FFF2-40B4-BE49-F238E27FC236}">
                <a16:creationId xmlns:a16="http://schemas.microsoft.com/office/drawing/2014/main" id="{23659361-7286-4FFA-A912-AA8E86FE7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811" y="739801"/>
            <a:ext cx="5835540" cy="6118199"/>
          </a:xfrm>
          <a:prstGeom prst="rect">
            <a:avLst/>
          </a:prstGeom>
        </p:spPr>
      </p:pic>
    </p:spTree>
    <p:extLst>
      <p:ext uri="{BB962C8B-B14F-4D97-AF65-F5344CB8AC3E}">
        <p14:creationId xmlns:p14="http://schemas.microsoft.com/office/powerpoint/2010/main" val="3217456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5A002-91AB-AEAB-B968-A111E229B10C}"/>
              </a:ext>
            </a:extLst>
          </p:cNvPr>
          <p:cNvSpPr>
            <a:spLocks noGrp="1"/>
          </p:cNvSpPr>
          <p:nvPr>
            <p:ph type="title"/>
          </p:nvPr>
        </p:nvSpPr>
        <p:spPr>
          <a:xfrm>
            <a:off x="3598605" y="274869"/>
            <a:ext cx="5683727" cy="744546"/>
          </a:xfrm>
        </p:spPr>
        <p:txBody>
          <a:bodyPr/>
          <a:lstStyle/>
          <a:p>
            <a:r>
              <a:rPr lang="zh-CN" altLang="en-US" dirty="0"/>
              <a:t>个人安全篇</a:t>
            </a:r>
            <a:r>
              <a:rPr lang="en-US" altLang="zh-CN" dirty="0"/>
              <a:t>   </a:t>
            </a:r>
            <a:r>
              <a:rPr lang="en-US" altLang="zh-CN" dirty="0">
                <a:hlinkClick r:id="rId2" action="ppaction://hlinkfile"/>
              </a:rPr>
              <a:t>AI</a:t>
            </a:r>
            <a:r>
              <a:rPr lang="zh-CN" altLang="en-US" dirty="0">
                <a:hlinkClick r:id="rId2" action="ppaction://hlinkfile"/>
              </a:rPr>
              <a:t>诈骗</a:t>
            </a:r>
            <a:endParaRPr lang="zh-CN" altLang="en-US" dirty="0"/>
          </a:p>
        </p:txBody>
      </p:sp>
      <p:pic>
        <p:nvPicPr>
          <p:cNvPr id="5" name="内容占位符 4">
            <a:extLst>
              <a:ext uri="{FF2B5EF4-FFF2-40B4-BE49-F238E27FC236}">
                <a16:creationId xmlns:a16="http://schemas.microsoft.com/office/drawing/2014/main" id="{B4B158B4-A919-4BE1-93C0-251B674CEF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9668" y="1083213"/>
            <a:ext cx="6372664" cy="5467746"/>
          </a:xfrm>
        </p:spPr>
      </p:pic>
    </p:spTree>
    <p:extLst>
      <p:ext uri="{BB962C8B-B14F-4D97-AF65-F5344CB8AC3E}">
        <p14:creationId xmlns:p14="http://schemas.microsoft.com/office/powerpoint/2010/main" val="194822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A2EA5-AA7F-4C50-B4B9-B0DE01F930E6}"/>
              </a:ext>
            </a:extLst>
          </p:cNvPr>
          <p:cNvSpPr>
            <a:spLocks noGrp="1"/>
          </p:cNvSpPr>
          <p:nvPr>
            <p:ph type="title"/>
          </p:nvPr>
        </p:nvSpPr>
        <p:spPr>
          <a:xfrm>
            <a:off x="486698" y="443132"/>
            <a:ext cx="10541544" cy="600221"/>
          </a:xfrm>
        </p:spPr>
        <p:txBody>
          <a:bodyPr>
            <a:normAutofit fontScale="90000"/>
          </a:bodyPr>
          <a:lstStyle/>
          <a:p>
            <a:r>
              <a:rPr lang="zh-CN" altLang="en-US" b="1" dirty="0"/>
              <a:t>暗网：隐秘的线上黑市、个人隐私任意交易</a:t>
            </a:r>
          </a:p>
        </p:txBody>
      </p:sp>
      <p:sp>
        <p:nvSpPr>
          <p:cNvPr id="3" name="内容占位符 2">
            <a:extLst>
              <a:ext uri="{FF2B5EF4-FFF2-40B4-BE49-F238E27FC236}">
                <a16:creationId xmlns:a16="http://schemas.microsoft.com/office/drawing/2014/main" id="{F1F5DB46-407E-4D19-B3FA-5FF2EACEF9BD}"/>
              </a:ext>
            </a:extLst>
          </p:cNvPr>
          <p:cNvSpPr>
            <a:spLocks noGrp="1"/>
          </p:cNvSpPr>
          <p:nvPr>
            <p:ph idx="1"/>
          </p:nvPr>
        </p:nvSpPr>
        <p:spPr>
          <a:xfrm>
            <a:off x="206477" y="1178719"/>
            <a:ext cx="11551769" cy="1962687"/>
          </a:xfrm>
        </p:spPr>
        <p:txBody>
          <a:bodyPr>
            <a:normAutofit/>
          </a:bodyPr>
          <a:lstStyle/>
          <a:p>
            <a:r>
              <a:rPr lang="zh-CN" altLang="en-US" b="1" dirty="0"/>
              <a:t>人肉搜索资源：个人隐私被公开售卖，</a:t>
            </a:r>
            <a:r>
              <a:rPr lang="en-US" altLang="zh-CN" b="1" dirty="0"/>
              <a:t>5</a:t>
            </a:r>
            <a:r>
              <a:rPr lang="zh-CN" altLang="en-US" b="1" dirty="0"/>
              <a:t>毛一条。</a:t>
            </a:r>
            <a:endParaRPr lang="en-US" altLang="zh-CN" b="1" dirty="0"/>
          </a:p>
          <a:p>
            <a:r>
              <a:rPr lang="zh-CN" altLang="en-US" b="1" dirty="0"/>
              <a:t>黑产链四件套：身份证、实体银行卡、</a:t>
            </a:r>
            <a:r>
              <a:rPr lang="en-US" altLang="zh-CN" b="1" dirty="0"/>
              <a:t>U</a:t>
            </a:r>
            <a:r>
              <a:rPr lang="zh-CN" altLang="en-US" b="1" dirty="0"/>
              <a:t>盾（取款密码</a:t>
            </a:r>
            <a:r>
              <a:rPr lang="en-US" altLang="zh-CN" b="1" dirty="0"/>
              <a:t>+</a:t>
            </a:r>
            <a:r>
              <a:rPr lang="zh-CN" altLang="en-US" b="1" dirty="0"/>
              <a:t>网银登录密码） 、</a:t>
            </a:r>
            <a:endParaRPr lang="en-US" altLang="zh-CN" b="1" dirty="0"/>
          </a:p>
          <a:p>
            <a:r>
              <a:rPr lang="zh-CN" altLang="en-US" b="1" dirty="0"/>
              <a:t>手机卡、社保医保卡、护照</a:t>
            </a:r>
            <a:endParaRPr lang="en-US" altLang="zh-CN" b="1" dirty="0"/>
          </a:p>
          <a:p>
            <a:r>
              <a:rPr lang="zh-CN" altLang="en-US" b="1" dirty="0"/>
              <a:t>导致：被就业，被法人，被贷款等严重后果，甚被冒名违法犯罪，例如：帮信罪</a:t>
            </a:r>
          </a:p>
        </p:txBody>
      </p:sp>
      <p:pic>
        <p:nvPicPr>
          <p:cNvPr id="5" name="图片 4">
            <a:extLst>
              <a:ext uri="{FF2B5EF4-FFF2-40B4-BE49-F238E27FC236}">
                <a16:creationId xmlns:a16="http://schemas.microsoft.com/office/drawing/2014/main" id="{B45BFF36-BB42-415B-9160-EF9C2A57B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8466" y="1338586"/>
            <a:ext cx="2438024" cy="4340695"/>
          </a:xfrm>
          <a:prstGeom prst="rect">
            <a:avLst/>
          </a:prstGeom>
        </p:spPr>
      </p:pic>
      <p:pic>
        <p:nvPicPr>
          <p:cNvPr id="6" name="图片 5">
            <a:extLst>
              <a:ext uri="{FF2B5EF4-FFF2-40B4-BE49-F238E27FC236}">
                <a16:creationId xmlns:a16="http://schemas.microsoft.com/office/drawing/2014/main" id="{4152ED12-1D4F-E1E2-936F-D7FFE15D91B1}"/>
              </a:ext>
            </a:extLst>
          </p:cNvPr>
          <p:cNvPicPr>
            <a:picLocks noChangeAspect="1"/>
          </p:cNvPicPr>
          <p:nvPr/>
        </p:nvPicPr>
        <p:blipFill>
          <a:blip r:embed="rId3"/>
          <a:stretch>
            <a:fillRect/>
          </a:stretch>
        </p:blipFill>
        <p:spPr>
          <a:xfrm>
            <a:off x="1329543" y="3429000"/>
            <a:ext cx="7458075" cy="2552700"/>
          </a:xfrm>
          <a:prstGeom prst="rect">
            <a:avLst/>
          </a:prstGeom>
        </p:spPr>
      </p:pic>
    </p:spTree>
    <p:extLst>
      <p:ext uri="{BB962C8B-B14F-4D97-AF65-F5344CB8AC3E}">
        <p14:creationId xmlns:p14="http://schemas.microsoft.com/office/powerpoint/2010/main" val="331289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79709-DDCE-0878-DB9B-5322F0CDC2EA}"/>
              </a:ext>
            </a:extLst>
          </p:cNvPr>
          <p:cNvSpPr>
            <a:spLocks noGrp="1"/>
          </p:cNvSpPr>
          <p:nvPr>
            <p:ph type="title"/>
          </p:nvPr>
        </p:nvSpPr>
        <p:spPr>
          <a:xfrm>
            <a:off x="685801" y="609600"/>
            <a:ext cx="10131425" cy="642425"/>
          </a:xfrm>
        </p:spPr>
        <p:txBody>
          <a:bodyPr/>
          <a:lstStyle/>
          <a:p>
            <a:r>
              <a:rPr lang="zh-CN" altLang="en-US" b="1" dirty="0"/>
              <a:t>社工库</a:t>
            </a:r>
          </a:p>
        </p:txBody>
      </p:sp>
      <p:pic>
        <p:nvPicPr>
          <p:cNvPr id="5" name="内容占位符 4">
            <a:extLst>
              <a:ext uri="{FF2B5EF4-FFF2-40B4-BE49-F238E27FC236}">
                <a16:creationId xmlns:a16="http://schemas.microsoft.com/office/drawing/2014/main" id="{3F143DDB-CDF8-46BD-981E-1105C2A2E3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72" y="0"/>
            <a:ext cx="3701128" cy="4895850"/>
          </a:xfrm>
        </p:spPr>
      </p:pic>
      <p:pic>
        <p:nvPicPr>
          <p:cNvPr id="7" name="图片 6">
            <a:extLst>
              <a:ext uri="{FF2B5EF4-FFF2-40B4-BE49-F238E27FC236}">
                <a16:creationId xmlns:a16="http://schemas.microsoft.com/office/drawing/2014/main" id="{6C210E4A-EEC4-4D3C-B2C2-479A1B657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823" y="0"/>
            <a:ext cx="4497049" cy="6858000"/>
          </a:xfrm>
          <a:prstGeom prst="rect">
            <a:avLst/>
          </a:prstGeom>
        </p:spPr>
      </p:pic>
      <p:pic>
        <p:nvPicPr>
          <p:cNvPr id="9" name="图片 8">
            <a:extLst>
              <a:ext uri="{FF2B5EF4-FFF2-40B4-BE49-F238E27FC236}">
                <a16:creationId xmlns:a16="http://schemas.microsoft.com/office/drawing/2014/main" id="{E7E61930-D34B-417B-AD0F-7D336D6A2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72" y="4868100"/>
            <a:ext cx="3107094" cy="1989900"/>
          </a:xfrm>
          <a:prstGeom prst="rect">
            <a:avLst/>
          </a:prstGeom>
        </p:spPr>
      </p:pic>
      <p:sp>
        <p:nvSpPr>
          <p:cNvPr id="3" name="文本框 2">
            <a:extLst>
              <a:ext uri="{FF2B5EF4-FFF2-40B4-BE49-F238E27FC236}">
                <a16:creationId xmlns:a16="http://schemas.microsoft.com/office/drawing/2014/main" id="{547EC758-3466-91C1-FA18-3EBE4470AFC9}"/>
              </a:ext>
            </a:extLst>
          </p:cNvPr>
          <p:cNvSpPr txBox="1"/>
          <p:nvPr/>
        </p:nvSpPr>
        <p:spPr>
          <a:xfrm>
            <a:off x="685801" y="1492293"/>
            <a:ext cx="2757949" cy="1200329"/>
          </a:xfrm>
          <a:prstGeom prst="rect">
            <a:avLst/>
          </a:prstGeom>
          <a:noFill/>
        </p:spPr>
        <p:txBody>
          <a:bodyPr wrap="square" rtlCol="0">
            <a:spAutoFit/>
          </a:bodyPr>
          <a:lstStyle/>
          <a:p>
            <a:r>
              <a:rPr lang="zh-CN" altLang="en-US" b="1" dirty="0"/>
              <a:t>个人信息泄露源头</a:t>
            </a:r>
            <a:endParaRPr lang="en-US" altLang="zh-CN" b="1" dirty="0"/>
          </a:p>
          <a:p>
            <a:r>
              <a:rPr lang="zh-CN" altLang="en-US" b="1" dirty="0"/>
              <a:t>信息量大、内容详细</a:t>
            </a:r>
            <a:endParaRPr lang="en-US" altLang="zh-CN" b="1" dirty="0"/>
          </a:p>
          <a:p>
            <a:r>
              <a:rPr lang="zh-CN" altLang="en-US" b="1" dirty="0"/>
              <a:t>溯源难</a:t>
            </a:r>
            <a:endParaRPr lang="en-US" altLang="zh-CN" b="1" dirty="0"/>
          </a:p>
          <a:p>
            <a:r>
              <a:rPr lang="zh-CN" altLang="en-US" b="1" dirty="0"/>
              <a:t>危害范围广</a:t>
            </a:r>
          </a:p>
        </p:txBody>
      </p:sp>
    </p:spTree>
    <p:extLst>
      <p:ext uri="{BB962C8B-B14F-4D97-AF65-F5344CB8AC3E}">
        <p14:creationId xmlns:p14="http://schemas.microsoft.com/office/powerpoint/2010/main" val="289929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DF16A-A8D0-0F08-97B6-D584599FAF6D}"/>
              </a:ext>
            </a:extLst>
          </p:cNvPr>
          <p:cNvSpPr>
            <a:spLocks noGrp="1"/>
          </p:cNvSpPr>
          <p:nvPr>
            <p:ph type="title"/>
          </p:nvPr>
        </p:nvSpPr>
        <p:spPr>
          <a:xfrm>
            <a:off x="211015" y="286043"/>
            <a:ext cx="11465169" cy="698695"/>
          </a:xfrm>
        </p:spPr>
        <p:txBody>
          <a:bodyPr>
            <a:normAutofit fontScale="90000"/>
          </a:bodyPr>
          <a:lstStyle/>
          <a:p>
            <a:r>
              <a:rPr lang="zh-CN" altLang="en-US" b="1" dirty="0"/>
              <a:t>手机</a:t>
            </a:r>
            <a:r>
              <a:rPr lang="en-US" altLang="zh-CN" b="1" dirty="0"/>
              <a:t>APP</a:t>
            </a:r>
            <a:r>
              <a:rPr lang="zh-CN" altLang="en-US" b="1" dirty="0"/>
              <a:t>过度获取权限（个人行为习惯与隐私信息泄露源头之一）</a:t>
            </a:r>
          </a:p>
        </p:txBody>
      </p:sp>
      <p:pic>
        <p:nvPicPr>
          <p:cNvPr id="3074" name="Picture 2">
            <a:extLst>
              <a:ext uri="{FF2B5EF4-FFF2-40B4-BE49-F238E27FC236}">
                <a16:creationId xmlns:a16="http://schemas.microsoft.com/office/drawing/2014/main" id="{B7444B64-0106-4268-A237-5EC2A1AEF7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1364" y="1784555"/>
            <a:ext cx="9473179" cy="2361730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1CAC5B2A-E968-9ADB-619B-79903DE62C3F}"/>
              </a:ext>
            </a:extLst>
          </p:cNvPr>
          <p:cNvSpPr txBox="1"/>
          <p:nvPr/>
        </p:nvSpPr>
        <p:spPr>
          <a:xfrm>
            <a:off x="2212259" y="1015314"/>
            <a:ext cx="8200103" cy="369332"/>
          </a:xfrm>
          <a:prstGeom prst="rect">
            <a:avLst/>
          </a:prstGeom>
          <a:noFill/>
        </p:spPr>
        <p:txBody>
          <a:bodyPr wrap="square" rtlCol="0">
            <a:spAutoFit/>
          </a:bodyPr>
          <a:lstStyle/>
          <a:p>
            <a:r>
              <a:rPr lang="zh-CN" altLang="en-US" b="1" dirty="0"/>
              <a:t>不要安装来源不明的</a:t>
            </a:r>
            <a:r>
              <a:rPr lang="en-US" altLang="zh-CN" b="1" dirty="0"/>
              <a:t>APP</a:t>
            </a:r>
            <a:r>
              <a:rPr lang="zh-CN" altLang="en-US" b="1" dirty="0"/>
              <a:t>，请尽量在可靠的应用市场等官方渠道下载安装</a:t>
            </a:r>
          </a:p>
        </p:txBody>
      </p:sp>
    </p:spTree>
    <p:extLst>
      <p:ext uri="{BB962C8B-B14F-4D97-AF65-F5344CB8AC3E}">
        <p14:creationId xmlns:p14="http://schemas.microsoft.com/office/powerpoint/2010/main" val="2496314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C78B-B4E9-1AF4-F4A6-A84C9D7C766B}"/>
              </a:ext>
            </a:extLst>
          </p:cNvPr>
          <p:cNvSpPr>
            <a:spLocks noGrp="1"/>
          </p:cNvSpPr>
          <p:nvPr>
            <p:ph type="title"/>
          </p:nvPr>
        </p:nvSpPr>
        <p:spPr>
          <a:xfrm>
            <a:off x="2088484" y="92423"/>
            <a:ext cx="8015031" cy="732503"/>
          </a:xfrm>
        </p:spPr>
        <p:txBody>
          <a:bodyPr/>
          <a:lstStyle/>
          <a:p>
            <a:r>
              <a:rPr lang="zh-CN" altLang="en-US" b="1" dirty="0"/>
              <a:t>伪基站信号劫持与通讯信息窃取</a:t>
            </a:r>
          </a:p>
        </p:txBody>
      </p:sp>
      <p:pic>
        <p:nvPicPr>
          <p:cNvPr id="1026" name="Picture 2">
            <a:extLst>
              <a:ext uri="{FF2B5EF4-FFF2-40B4-BE49-F238E27FC236}">
                <a16:creationId xmlns:a16="http://schemas.microsoft.com/office/drawing/2014/main" id="{9E5E7F22-4ABE-4E43-AB00-8A56A5740A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545" y="824926"/>
            <a:ext cx="4877872" cy="3237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8A6039-D0A7-4F36-8916-93D9BA512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417" y="824926"/>
            <a:ext cx="6096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37469F2-7F81-4775-AD04-FE31C32F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498" y="3992889"/>
            <a:ext cx="4284505" cy="2860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6B1D203-5EB1-4CB5-8C7F-7D7046AAD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89" y="4062701"/>
            <a:ext cx="5308010" cy="279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936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32714-DC43-03C6-A9CA-7A28B40602B8}"/>
              </a:ext>
            </a:extLst>
          </p:cNvPr>
          <p:cNvSpPr>
            <a:spLocks noGrp="1"/>
          </p:cNvSpPr>
          <p:nvPr>
            <p:ph type="title"/>
          </p:nvPr>
        </p:nvSpPr>
        <p:spPr>
          <a:xfrm>
            <a:off x="1725560" y="130305"/>
            <a:ext cx="8722045" cy="819431"/>
          </a:xfrm>
        </p:spPr>
        <p:txBody>
          <a:bodyPr/>
          <a:lstStyle/>
          <a:p>
            <a:r>
              <a:rPr lang="zh-CN" altLang="en-US" b="1" dirty="0"/>
              <a:t>电信诈骗、网络洗钱与跑分（境外势力）</a:t>
            </a:r>
          </a:p>
        </p:txBody>
      </p:sp>
      <p:sp>
        <p:nvSpPr>
          <p:cNvPr id="3" name="内容占位符 2">
            <a:extLst>
              <a:ext uri="{FF2B5EF4-FFF2-40B4-BE49-F238E27FC236}">
                <a16:creationId xmlns:a16="http://schemas.microsoft.com/office/drawing/2014/main" id="{47AD6E08-142E-5EDE-3088-61B36BF11516}"/>
              </a:ext>
            </a:extLst>
          </p:cNvPr>
          <p:cNvSpPr>
            <a:spLocks noGrp="1"/>
          </p:cNvSpPr>
          <p:nvPr>
            <p:ph idx="1"/>
          </p:nvPr>
        </p:nvSpPr>
        <p:spPr>
          <a:xfrm>
            <a:off x="858128" y="1519312"/>
            <a:ext cx="1533379" cy="3151162"/>
          </a:xfrm>
        </p:spPr>
        <p:txBody>
          <a:bodyPr/>
          <a:lstStyle/>
          <a:p>
            <a:r>
              <a:rPr lang="zh-CN" altLang="en-US" b="1" dirty="0"/>
              <a:t>不听</a:t>
            </a:r>
            <a:endParaRPr lang="en-US" altLang="zh-CN" b="1" dirty="0"/>
          </a:p>
          <a:p>
            <a:r>
              <a:rPr lang="zh-CN" altLang="en-US" b="1" dirty="0"/>
              <a:t>不信</a:t>
            </a:r>
            <a:endParaRPr lang="en-US" altLang="zh-CN" b="1" dirty="0"/>
          </a:p>
          <a:p>
            <a:r>
              <a:rPr lang="zh-CN" altLang="en-US" b="1" dirty="0"/>
              <a:t>不转账</a:t>
            </a:r>
            <a:endParaRPr lang="en-US" altLang="zh-CN" b="1" dirty="0"/>
          </a:p>
        </p:txBody>
      </p:sp>
      <p:pic>
        <p:nvPicPr>
          <p:cNvPr id="5" name="图片 4">
            <a:extLst>
              <a:ext uri="{FF2B5EF4-FFF2-40B4-BE49-F238E27FC236}">
                <a16:creationId xmlns:a16="http://schemas.microsoft.com/office/drawing/2014/main" id="{80004D3C-D26C-48F6-BD48-C59C71A5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349" y="888846"/>
            <a:ext cx="7929302" cy="5838849"/>
          </a:xfrm>
          <a:prstGeom prst="rect">
            <a:avLst/>
          </a:prstGeom>
        </p:spPr>
      </p:pic>
    </p:spTree>
    <p:extLst>
      <p:ext uri="{BB962C8B-B14F-4D97-AF65-F5344CB8AC3E}">
        <p14:creationId xmlns:p14="http://schemas.microsoft.com/office/powerpoint/2010/main" val="371786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9512DA-088A-6EE7-04B0-D9B0EFFEBDA2}"/>
              </a:ext>
            </a:extLst>
          </p:cNvPr>
          <p:cNvSpPr>
            <a:spLocks noGrp="1"/>
          </p:cNvSpPr>
          <p:nvPr>
            <p:ph type="title"/>
          </p:nvPr>
        </p:nvSpPr>
        <p:spPr>
          <a:xfrm>
            <a:off x="427703" y="229773"/>
            <a:ext cx="11385755" cy="1134794"/>
          </a:xfrm>
        </p:spPr>
        <p:txBody>
          <a:bodyPr>
            <a:normAutofit fontScale="90000"/>
          </a:bodyPr>
          <a:lstStyle/>
          <a:p>
            <a:r>
              <a:rPr lang="zh-CN" altLang="en-US" dirty="0"/>
              <a:t>小米安全中心内置的反诈中心组件过度搜集个人信息</a:t>
            </a:r>
            <a:br>
              <a:rPr lang="en-US" altLang="zh-CN" dirty="0"/>
            </a:br>
            <a:r>
              <a:rPr lang="en-US" altLang="zh-CN" dirty="0"/>
              <a:t>(</a:t>
            </a:r>
            <a:r>
              <a:rPr lang="zh-CN" altLang="en-US" dirty="0"/>
              <a:t>隐形后台程序与系统服务深度绑定，自动上传用户</a:t>
            </a:r>
            <a:r>
              <a:rPr lang="en-US" altLang="zh-CN" dirty="0"/>
              <a:t>APP</a:t>
            </a:r>
            <a:r>
              <a:rPr lang="zh-CN" altLang="en-US" dirty="0"/>
              <a:t>列表等</a:t>
            </a:r>
            <a:r>
              <a:rPr lang="en-US" altLang="zh-CN" dirty="0"/>
              <a:t>)</a:t>
            </a:r>
            <a:endParaRPr lang="zh-CN" altLang="en-US" dirty="0"/>
          </a:p>
        </p:txBody>
      </p:sp>
      <p:pic>
        <p:nvPicPr>
          <p:cNvPr id="4" name="内容占位符 3">
            <a:extLst>
              <a:ext uri="{FF2B5EF4-FFF2-40B4-BE49-F238E27FC236}">
                <a16:creationId xmlns:a16="http://schemas.microsoft.com/office/drawing/2014/main" id="{4FCBABFE-1B49-74CF-DF93-7364D6D973F3}"/>
              </a:ext>
            </a:extLst>
          </p:cNvPr>
          <p:cNvPicPr>
            <a:picLocks noGrp="1" noChangeAspect="1"/>
          </p:cNvPicPr>
          <p:nvPr>
            <p:ph idx="1"/>
          </p:nvPr>
        </p:nvPicPr>
        <p:blipFill>
          <a:blip r:embed="rId2"/>
          <a:stretch>
            <a:fillRect/>
          </a:stretch>
        </p:blipFill>
        <p:spPr>
          <a:xfrm>
            <a:off x="6120580" y="1364567"/>
            <a:ext cx="4064390" cy="9031982"/>
          </a:xfrm>
          <a:prstGeom prst="rect">
            <a:avLst/>
          </a:prstGeom>
        </p:spPr>
      </p:pic>
      <p:pic>
        <p:nvPicPr>
          <p:cNvPr id="5" name="图片 4">
            <a:extLst>
              <a:ext uri="{FF2B5EF4-FFF2-40B4-BE49-F238E27FC236}">
                <a16:creationId xmlns:a16="http://schemas.microsoft.com/office/drawing/2014/main" id="{12BE58B3-4DEB-5B10-532F-BDE0C0BBB482}"/>
              </a:ext>
            </a:extLst>
          </p:cNvPr>
          <p:cNvPicPr>
            <a:picLocks noChangeAspect="1"/>
          </p:cNvPicPr>
          <p:nvPr/>
        </p:nvPicPr>
        <p:blipFill>
          <a:blip r:embed="rId3"/>
          <a:stretch>
            <a:fillRect/>
          </a:stretch>
        </p:blipFill>
        <p:spPr>
          <a:xfrm>
            <a:off x="2099768" y="1364567"/>
            <a:ext cx="3462665" cy="6858000"/>
          </a:xfrm>
          <a:prstGeom prst="rect">
            <a:avLst/>
          </a:prstGeom>
        </p:spPr>
      </p:pic>
    </p:spTree>
    <p:extLst>
      <p:ext uri="{BB962C8B-B14F-4D97-AF65-F5344CB8AC3E}">
        <p14:creationId xmlns:p14="http://schemas.microsoft.com/office/powerpoint/2010/main" val="2776377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8D0DC8-80EC-5BF5-490E-D4E07E50FDFD}"/>
              </a:ext>
            </a:extLst>
          </p:cNvPr>
          <p:cNvSpPr>
            <a:spLocks noGrp="1"/>
          </p:cNvSpPr>
          <p:nvPr>
            <p:ph type="title"/>
          </p:nvPr>
        </p:nvSpPr>
        <p:spPr>
          <a:xfrm>
            <a:off x="1108987" y="207586"/>
            <a:ext cx="10131425" cy="797169"/>
          </a:xfrm>
        </p:spPr>
        <p:txBody>
          <a:bodyPr/>
          <a:lstStyle/>
          <a:p>
            <a:r>
              <a:rPr lang="en-US" altLang="zh-CN" b="1" dirty="0"/>
              <a:t>DNS</a:t>
            </a:r>
            <a:r>
              <a:rPr lang="zh-CN" altLang="en-US" b="1" dirty="0"/>
              <a:t>劫持，</a:t>
            </a:r>
            <a:r>
              <a:rPr lang="en-US" altLang="zh-CN" b="1" dirty="0"/>
              <a:t>DNS</a:t>
            </a:r>
            <a:r>
              <a:rPr lang="zh-CN" altLang="en-US" b="1" dirty="0"/>
              <a:t>污染的防范措施</a:t>
            </a:r>
          </a:p>
        </p:txBody>
      </p:sp>
      <p:pic>
        <p:nvPicPr>
          <p:cNvPr id="4098" name="Picture 2">
            <a:extLst>
              <a:ext uri="{FF2B5EF4-FFF2-40B4-BE49-F238E27FC236}">
                <a16:creationId xmlns:a16="http://schemas.microsoft.com/office/drawing/2014/main" id="{793D41F7-EEB4-4927-89DE-C45871E829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06" y="1095110"/>
            <a:ext cx="6017302" cy="38404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NS劫持">
            <a:extLst>
              <a:ext uri="{FF2B5EF4-FFF2-40B4-BE49-F238E27FC236}">
                <a16:creationId xmlns:a16="http://schemas.microsoft.com/office/drawing/2014/main" id="{1C24274C-05C8-4EBF-A2A8-F9E8A483F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596" y="1095110"/>
            <a:ext cx="6231035" cy="331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20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E7D60D-12EB-761C-4B3C-62BE408ADB18}"/>
              </a:ext>
            </a:extLst>
          </p:cNvPr>
          <p:cNvSpPr>
            <a:spLocks noGrp="1"/>
          </p:cNvSpPr>
          <p:nvPr>
            <p:ph type="title"/>
          </p:nvPr>
        </p:nvSpPr>
        <p:spPr>
          <a:xfrm>
            <a:off x="746880" y="193846"/>
            <a:ext cx="10131425" cy="754966"/>
          </a:xfrm>
        </p:spPr>
        <p:txBody>
          <a:bodyPr/>
          <a:lstStyle/>
          <a:p>
            <a:r>
              <a:rPr lang="zh-CN" altLang="en-US" b="1" dirty="0"/>
              <a:t>中间人攻击与防御措施</a:t>
            </a:r>
          </a:p>
        </p:txBody>
      </p:sp>
      <p:pic>
        <p:nvPicPr>
          <p:cNvPr id="5122" name="Picture 2" descr="会话劫持">
            <a:extLst>
              <a:ext uri="{FF2B5EF4-FFF2-40B4-BE49-F238E27FC236}">
                <a16:creationId xmlns:a16="http://schemas.microsoft.com/office/drawing/2014/main" id="{B29DD3AF-3426-4706-87C0-E8DF7D456B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938" y="1066800"/>
            <a:ext cx="5331655" cy="57329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在这里插入图片描述">
            <a:extLst>
              <a:ext uri="{FF2B5EF4-FFF2-40B4-BE49-F238E27FC236}">
                <a16:creationId xmlns:a16="http://schemas.microsoft.com/office/drawing/2014/main" id="{B2463817-D10D-4B63-B0EE-35BBCCE64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48" y="49259"/>
            <a:ext cx="5050880" cy="27715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C043484-71D2-4D19-8E18-187F1454F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48" y="2820843"/>
            <a:ext cx="4958386" cy="40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97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B30350-A7FE-C833-971E-33D1089BFE06}"/>
              </a:ext>
            </a:extLst>
          </p:cNvPr>
          <p:cNvSpPr>
            <a:spLocks noGrp="1"/>
          </p:cNvSpPr>
          <p:nvPr>
            <p:ph type="title"/>
          </p:nvPr>
        </p:nvSpPr>
        <p:spPr>
          <a:xfrm>
            <a:off x="2222695" y="140604"/>
            <a:ext cx="7976382" cy="641223"/>
          </a:xfrm>
        </p:spPr>
        <p:txBody>
          <a:bodyPr>
            <a:normAutofit/>
          </a:bodyPr>
          <a:lstStyle/>
          <a:p>
            <a:r>
              <a:rPr lang="zh-CN" altLang="en-US" b="1" dirty="0"/>
              <a:t>家庭路由器安全与智能家居安全</a:t>
            </a:r>
          </a:p>
        </p:txBody>
      </p:sp>
      <p:pic>
        <p:nvPicPr>
          <p:cNvPr id="1026" name="Picture 2">
            <a:extLst>
              <a:ext uri="{FF2B5EF4-FFF2-40B4-BE49-F238E27FC236}">
                <a16:creationId xmlns:a16="http://schemas.microsoft.com/office/drawing/2014/main" id="{539436EE-DFD7-F522-A862-F9550F780D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0498" y="781827"/>
            <a:ext cx="4100419" cy="3071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768BE9-34D7-74B1-E1B6-5AB3C55D2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883" y="781827"/>
            <a:ext cx="4187923" cy="3139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E6917D9-DD20-3935-0149-9CC7AC19B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671" y="3594238"/>
            <a:ext cx="4351683" cy="3263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2AD104-0374-A76A-61CD-6BCD48829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940" y="3853345"/>
            <a:ext cx="3937807" cy="291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9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A826AA-0553-7E2F-90F1-D38FB1F3C4A1}"/>
              </a:ext>
            </a:extLst>
          </p:cNvPr>
          <p:cNvSpPr>
            <a:spLocks noGrp="1"/>
          </p:cNvSpPr>
          <p:nvPr>
            <p:ph type="title"/>
          </p:nvPr>
        </p:nvSpPr>
        <p:spPr>
          <a:xfrm>
            <a:off x="607095" y="133323"/>
            <a:ext cx="10977810" cy="853440"/>
          </a:xfrm>
        </p:spPr>
        <p:txBody>
          <a:bodyPr/>
          <a:lstStyle/>
          <a:p>
            <a:r>
              <a:rPr lang="zh-CN" altLang="en-US" b="1" dirty="0"/>
              <a:t>微软、谷哥</a:t>
            </a:r>
            <a:r>
              <a:rPr lang="en-US" altLang="zh-CN" b="1" dirty="0"/>
              <a:t>Pixel</a:t>
            </a:r>
            <a:r>
              <a:rPr lang="zh-CN" altLang="en-US" b="1" dirty="0"/>
              <a:t>等图片编辑器存在漏洞，可恢复原图</a:t>
            </a:r>
          </a:p>
        </p:txBody>
      </p:sp>
      <p:pic>
        <p:nvPicPr>
          <p:cNvPr id="5" name="内容占位符 4">
            <a:extLst>
              <a:ext uri="{FF2B5EF4-FFF2-40B4-BE49-F238E27FC236}">
                <a16:creationId xmlns:a16="http://schemas.microsoft.com/office/drawing/2014/main" id="{97006204-80E5-4EAD-AE7A-D62DBAAA50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4599" y="2135187"/>
            <a:ext cx="7942801" cy="4471503"/>
          </a:xfrm>
        </p:spPr>
      </p:pic>
      <p:sp>
        <p:nvSpPr>
          <p:cNvPr id="6" name="文本框 5">
            <a:extLst>
              <a:ext uri="{FF2B5EF4-FFF2-40B4-BE49-F238E27FC236}">
                <a16:creationId xmlns:a16="http://schemas.microsoft.com/office/drawing/2014/main" id="{54904B23-3896-4993-9690-4AFF58C3E926}"/>
              </a:ext>
            </a:extLst>
          </p:cNvPr>
          <p:cNvSpPr txBox="1"/>
          <p:nvPr/>
        </p:nvSpPr>
        <p:spPr>
          <a:xfrm>
            <a:off x="1218445" y="1027009"/>
            <a:ext cx="10030264" cy="923330"/>
          </a:xfrm>
          <a:prstGeom prst="rect">
            <a:avLst/>
          </a:prstGeom>
          <a:noFill/>
        </p:spPr>
        <p:txBody>
          <a:bodyPr wrap="square" rtlCol="0">
            <a:spAutoFit/>
          </a:bodyPr>
          <a:lstStyle/>
          <a:p>
            <a:r>
              <a:rPr lang="en-US" altLang="zh-CN" b="1" dirty="0"/>
              <a:t>Google Pixel </a:t>
            </a:r>
            <a:r>
              <a:rPr lang="zh-CN" altLang="en-US" b="1" dirty="0"/>
              <a:t>手机自带的图片编辑功能存在这个漏洞已有五年之久，漏洞命名 </a:t>
            </a:r>
            <a:r>
              <a:rPr lang="en-US" altLang="zh-CN" b="1" dirty="0" err="1"/>
              <a:t>aCropalypse</a:t>
            </a:r>
            <a:r>
              <a:rPr lang="en-US" altLang="zh-CN" b="1" dirty="0"/>
              <a:t> </a:t>
            </a:r>
            <a:r>
              <a:rPr lang="zh-CN" altLang="en-US" b="1" dirty="0"/>
              <a:t>。</a:t>
            </a:r>
            <a:endParaRPr lang="en-US" altLang="zh-CN" b="1" dirty="0"/>
          </a:p>
          <a:p>
            <a:r>
              <a:rPr lang="zh-CN" altLang="en-US" b="1" dirty="0"/>
              <a:t>该漏洞基本原理：图片编辑器处理后的图片，会默认保存至原来的位置，而没有先删除原图。</a:t>
            </a:r>
          </a:p>
          <a:p>
            <a:r>
              <a:rPr lang="zh-CN" altLang="en-US" b="1" dirty="0"/>
              <a:t>如果编辑后的图片大小小于原图，在保存时便会将原图文件的尾部部分保留到新图上。</a:t>
            </a:r>
          </a:p>
        </p:txBody>
      </p:sp>
    </p:spTree>
    <p:extLst>
      <p:ext uri="{BB962C8B-B14F-4D97-AF65-F5344CB8AC3E}">
        <p14:creationId xmlns:p14="http://schemas.microsoft.com/office/powerpoint/2010/main" val="1018585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3598DA-CFD1-C8A4-58ED-EE4B26A0506D}"/>
              </a:ext>
            </a:extLst>
          </p:cNvPr>
          <p:cNvSpPr>
            <a:spLocks noGrp="1"/>
          </p:cNvSpPr>
          <p:nvPr>
            <p:ph type="title"/>
          </p:nvPr>
        </p:nvSpPr>
        <p:spPr>
          <a:xfrm>
            <a:off x="1594055" y="532655"/>
            <a:ext cx="9003890" cy="673510"/>
          </a:xfrm>
        </p:spPr>
        <p:txBody>
          <a:bodyPr/>
          <a:lstStyle/>
          <a:p>
            <a:r>
              <a:rPr lang="en-US" altLang="zh-CN" b="1" dirty="0"/>
              <a:t>WIFI</a:t>
            </a:r>
            <a:r>
              <a:rPr lang="zh-CN" altLang="en-US" b="1" dirty="0"/>
              <a:t>安全：如何防止未经授权者蹭网</a:t>
            </a:r>
          </a:p>
        </p:txBody>
      </p:sp>
      <p:pic>
        <p:nvPicPr>
          <p:cNvPr id="1026" name="Picture 2" descr="如何科学地防蹭网--中国数字科技馆">
            <a:extLst>
              <a:ext uri="{FF2B5EF4-FFF2-40B4-BE49-F238E27FC236}">
                <a16:creationId xmlns:a16="http://schemas.microsoft.com/office/drawing/2014/main" id="{86768698-2087-8846-61BA-47E530ED9E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459" y="1683671"/>
            <a:ext cx="6615954" cy="3490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防蹭网其实很简单，看看怎么防止别人蹭网">
            <a:extLst>
              <a:ext uri="{FF2B5EF4-FFF2-40B4-BE49-F238E27FC236}">
                <a16:creationId xmlns:a16="http://schemas.microsoft.com/office/drawing/2014/main" id="{864AC0E2-92B9-6393-8709-4F4BAB020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13" y="1683671"/>
            <a:ext cx="5289755" cy="301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79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9F48B-F100-F7E4-8E72-4333F6D55967}"/>
              </a:ext>
            </a:extLst>
          </p:cNvPr>
          <p:cNvSpPr>
            <a:spLocks noGrp="1"/>
          </p:cNvSpPr>
          <p:nvPr>
            <p:ph type="title"/>
          </p:nvPr>
        </p:nvSpPr>
        <p:spPr>
          <a:xfrm>
            <a:off x="2869809" y="609601"/>
            <a:ext cx="7947417" cy="754966"/>
          </a:xfrm>
        </p:spPr>
        <p:txBody>
          <a:bodyPr/>
          <a:lstStyle/>
          <a:p>
            <a:r>
              <a:rPr lang="zh-CN" altLang="en-US" b="1" dirty="0"/>
              <a:t>日常需要做好的安全保障工作</a:t>
            </a:r>
          </a:p>
        </p:txBody>
      </p:sp>
      <p:sp>
        <p:nvSpPr>
          <p:cNvPr id="3" name="内容占位符 2">
            <a:extLst>
              <a:ext uri="{FF2B5EF4-FFF2-40B4-BE49-F238E27FC236}">
                <a16:creationId xmlns:a16="http://schemas.microsoft.com/office/drawing/2014/main" id="{6C21FDF3-EC0D-D09D-CF56-2B03790817F3}"/>
              </a:ext>
            </a:extLst>
          </p:cNvPr>
          <p:cNvSpPr>
            <a:spLocks noGrp="1"/>
          </p:cNvSpPr>
          <p:nvPr>
            <p:ph idx="1"/>
          </p:nvPr>
        </p:nvSpPr>
        <p:spPr>
          <a:xfrm>
            <a:off x="3305908" y="1730326"/>
            <a:ext cx="6414867" cy="2045261"/>
          </a:xfrm>
        </p:spPr>
        <p:txBody>
          <a:bodyPr/>
          <a:lstStyle/>
          <a:p>
            <a:r>
              <a:rPr lang="zh-CN" altLang="en-US" b="1" dirty="0"/>
              <a:t>个人设备勿外借他人</a:t>
            </a:r>
            <a:endParaRPr lang="en-US" altLang="zh-CN" b="1" dirty="0"/>
          </a:p>
          <a:p>
            <a:r>
              <a:rPr lang="zh-CN" altLang="en-US" b="1" dirty="0"/>
              <a:t>不要连接陌生网络</a:t>
            </a:r>
            <a:endParaRPr lang="en-US" altLang="zh-CN" b="1" dirty="0"/>
          </a:p>
          <a:p>
            <a:r>
              <a:rPr lang="zh-CN" altLang="en-US" b="1" dirty="0"/>
              <a:t>睡觉前请关闭手机</a:t>
            </a:r>
            <a:endParaRPr lang="en-US" altLang="zh-CN" b="1" dirty="0"/>
          </a:p>
          <a:p>
            <a:r>
              <a:rPr lang="zh-CN" altLang="en-US" b="1" dirty="0"/>
              <a:t>人不再家时关闭无线路由器</a:t>
            </a:r>
          </a:p>
        </p:txBody>
      </p:sp>
    </p:spTree>
    <p:extLst>
      <p:ext uri="{BB962C8B-B14F-4D97-AF65-F5344CB8AC3E}">
        <p14:creationId xmlns:p14="http://schemas.microsoft.com/office/powerpoint/2010/main" val="2005229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252D35-A482-82AB-73F2-2C35AA86F7CF}"/>
              </a:ext>
            </a:extLst>
          </p:cNvPr>
          <p:cNvSpPr>
            <a:spLocks noGrp="1"/>
          </p:cNvSpPr>
          <p:nvPr>
            <p:ph type="title"/>
          </p:nvPr>
        </p:nvSpPr>
        <p:spPr>
          <a:xfrm>
            <a:off x="293077" y="175846"/>
            <a:ext cx="9794820" cy="237109"/>
          </a:xfrm>
        </p:spPr>
        <p:txBody>
          <a:bodyPr>
            <a:normAutofit fontScale="90000"/>
          </a:bodyPr>
          <a:lstStyle/>
          <a:p>
            <a:pPr algn="ctr"/>
            <a:r>
              <a:rPr lang="zh-CN" altLang="en-US" b="1" dirty="0"/>
              <a:t>安全运维：日常巡检与故障排查、异常情况排查</a:t>
            </a:r>
          </a:p>
        </p:txBody>
      </p:sp>
      <p:sp>
        <p:nvSpPr>
          <p:cNvPr id="3" name="内容占位符 2">
            <a:extLst>
              <a:ext uri="{FF2B5EF4-FFF2-40B4-BE49-F238E27FC236}">
                <a16:creationId xmlns:a16="http://schemas.microsoft.com/office/drawing/2014/main" id="{E19C0ED5-1951-A5D1-EDBF-1EE02B3D14CB}"/>
              </a:ext>
            </a:extLst>
          </p:cNvPr>
          <p:cNvSpPr>
            <a:spLocks noGrp="1"/>
          </p:cNvSpPr>
          <p:nvPr>
            <p:ph idx="1"/>
          </p:nvPr>
        </p:nvSpPr>
        <p:spPr>
          <a:xfrm>
            <a:off x="293077" y="1097281"/>
            <a:ext cx="11605845" cy="464233"/>
          </a:xfrm>
        </p:spPr>
        <p:txBody>
          <a:bodyPr/>
          <a:lstStyle/>
          <a:p>
            <a:r>
              <a:rPr lang="zh-CN" altLang="en-US" b="1" dirty="0"/>
              <a:t>开源的数据可视化工具</a:t>
            </a:r>
            <a:r>
              <a:rPr lang="en-US" altLang="zh-CN" b="1" dirty="0"/>
              <a:t>Grafana</a:t>
            </a:r>
            <a:endParaRPr lang="zh-CN" altLang="en-US" b="1" dirty="0"/>
          </a:p>
        </p:txBody>
      </p:sp>
      <p:pic>
        <p:nvPicPr>
          <p:cNvPr id="6146" name="Picture 2">
            <a:extLst>
              <a:ext uri="{FF2B5EF4-FFF2-40B4-BE49-F238E27FC236}">
                <a16:creationId xmlns:a16="http://schemas.microsoft.com/office/drawing/2014/main" id="{9A1FA5B5-6B8D-46FC-94B3-0809890CB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1" y="1561513"/>
            <a:ext cx="5717345" cy="31370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7D74A00-A24B-4F9A-9E34-DE34BB92B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316" y="527538"/>
            <a:ext cx="6476421" cy="32795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图片">
            <a:extLst>
              <a:ext uri="{FF2B5EF4-FFF2-40B4-BE49-F238E27FC236}">
                <a16:creationId xmlns:a16="http://schemas.microsoft.com/office/drawing/2014/main" id="{7E0C462C-8129-4143-BACA-6FABF9573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26" y="3807069"/>
            <a:ext cx="61055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86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700B7-0A41-7251-0A3D-E520AE239B99}"/>
              </a:ext>
            </a:extLst>
          </p:cNvPr>
          <p:cNvSpPr>
            <a:spLocks noGrp="1"/>
          </p:cNvSpPr>
          <p:nvPr>
            <p:ph type="title"/>
          </p:nvPr>
        </p:nvSpPr>
        <p:spPr>
          <a:xfrm>
            <a:off x="868681" y="424375"/>
            <a:ext cx="10131425" cy="642425"/>
          </a:xfrm>
        </p:spPr>
        <p:txBody>
          <a:bodyPr/>
          <a:lstStyle/>
          <a:p>
            <a:r>
              <a:rPr lang="zh-CN" altLang="en-US" b="1" dirty="0"/>
              <a:t>网络边界防护</a:t>
            </a:r>
            <a:r>
              <a:rPr lang="en-US" altLang="zh-CN" b="1" dirty="0"/>
              <a:t>(</a:t>
            </a:r>
            <a:r>
              <a:rPr lang="zh-CN" altLang="en-US" b="1" dirty="0"/>
              <a:t>防火墙的日常管理与维护</a:t>
            </a:r>
            <a:r>
              <a:rPr lang="en-US" altLang="zh-CN" b="1" dirty="0"/>
              <a:t>)</a:t>
            </a:r>
            <a:endParaRPr lang="zh-CN" altLang="en-US" b="1" dirty="0"/>
          </a:p>
        </p:txBody>
      </p:sp>
      <p:sp>
        <p:nvSpPr>
          <p:cNvPr id="3" name="内容占位符 2">
            <a:extLst>
              <a:ext uri="{FF2B5EF4-FFF2-40B4-BE49-F238E27FC236}">
                <a16:creationId xmlns:a16="http://schemas.microsoft.com/office/drawing/2014/main" id="{9B501C0F-4685-B372-9A13-A885A3D5FF8E}"/>
              </a:ext>
            </a:extLst>
          </p:cNvPr>
          <p:cNvSpPr>
            <a:spLocks noGrp="1"/>
          </p:cNvSpPr>
          <p:nvPr>
            <p:ph idx="1"/>
          </p:nvPr>
        </p:nvSpPr>
        <p:spPr>
          <a:xfrm>
            <a:off x="450167" y="1266093"/>
            <a:ext cx="11310424" cy="464233"/>
          </a:xfrm>
        </p:spPr>
        <p:txBody>
          <a:bodyPr/>
          <a:lstStyle/>
          <a:p>
            <a:r>
              <a:rPr lang="zh-CN" altLang="en-US" b="1" dirty="0"/>
              <a:t>实时更新威胁信息识别签名</a:t>
            </a:r>
          </a:p>
        </p:txBody>
      </p:sp>
      <p:pic>
        <p:nvPicPr>
          <p:cNvPr id="7170" name="Picture 2">
            <a:extLst>
              <a:ext uri="{FF2B5EF4-FFF2-40B4-BE49-F238E27FC236}">
                <a16:creationId xmlns:a16="http://schemas.microsoft.com/office/drawing/2014/main" id="{E938264F-E7B3-4DBF-8CF8-ED4B0B2BE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912" y="1485753"/>
            <a:ext cx="5494798" cy="31244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F3956790-6EA3-45B9-8249-462E11259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9619"/>
            <a:ext cx="6717257" cy="223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99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15DF8-9755-F722-BA0E-5A051189D993}"/>
              </a:ext>
            </a:extLst>
          </p:cNvPr>
          <p:cNvSpPr>
            <a:spLocks noGrp="1"/>
          </p:cNvSpPr>
          <p:nvPr>
            <p:ph type="title"/>
          </p:nvPr>
        </p:nvSpPr>
        <p:spPr>
          <a:xfrm>
            <a:off x="1415844" y="166548"/>
            <a:ext cx="9645445" cy="1205052"/>
          </a:xfrm>
        </p:spPr>
        <p:txBody>
          <a:bodyPr>
            <a:normAutofit/>
          </a:bodyPr>
          <a:lstStyle/>
          <a:p>
            <a:r>
              <a:rPr lang="en-US" altLang="zh-CN" b="1" dirty="0"/>
              <a:t>AI</a:t>
            </a:r>
            <a:r>
              <a:rPr lang="zh-CN" altLang="en-US" b="1" dirty="0"/>
              <a:t>与网络安全</a:t>
            </a:r>
            <a:br>
              <a:rPr lang="en-US" altLang="zh-CN" b="1" dirty="0"/>
            </a:br>
            <a:r>
              <a:rPr lang="en-US" altLang="zh-CN" b="1" dirty="0"/>
              <a:t>ChatGPT</a:t>
            </a:r>
            <a:r>
              <a:rPr lang="zh-CN" altLang="en-US" b="1" dirty="0"/>
              <a:t>辅助扫洞与辅助渗透</a:t>
            </a:r>
            <a:r>
              <a:rPr lang="en-US" altLang="zh-CN" b="1" dirty="0"/>
              <a:t>(</a:t>
            </a:r>
            <a:r>
              <a:rPr lang="zh-CN" altLang="en-US" b="1" dirty="0"/>
              <a:t>有手就行！</a:t>
            </a:r>
            <a:r>
              <a:rPr lang="en-US" altLang="zh-CN" b="1" dirty="0"/>
              <a:t>)</a:t>
            </a:r>
            <a:endParaRPr lang="zh-CN" altLang="en-US" b="1" dirty="0"/>
          </a:p>
        </p:txBody>
      </p:sp>
      <p:pic>
        <p:nvPicPr>
          <p:cNvPr id="9218" name="Picture 2">
            <a:extLst>
              <a:ext uri="{FF2B5EF4-FFF2-40B4-BE49-F238E27FC236}">
                <a16:creationId xmlns:a16="http://schemas.microsoft.com/office/drawing/2014/main" id="{ACB979CA-2AE0-4400-ADA6-6BC6B102AB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878" y="1672205"/>
            <a:ext cx="5584874" cy="432310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F83BAB4B-342A-4FA9-9E1E-E8C4776A44D7}"/>
              </a:ext>
            </a:extLst>
          </p:cNvPr>
          <p:cNvPicPr>
            <a:picLocks noChangeAspect="1"/>
          </p:cNvPicPr>
          <p:nvPr/>
        </p:nvPicPr>
        <p:blipFill>
          <a:blip r:embed="rId3"/>
          <a:stretch>
            <a:fillRect/>
          </a:stretch>
        </p:blipFill>
        <p:spPr>
          <a:xfrm>
            <a:off x="6146752" y="1629436"/>
            <a:ext cx="4698609" cy="4408644"/>
          </a:xfrm>
          <a:prstGeom prst="rect">
            <a:avLst/>
          </a:prstGeom>
        </p:spPr>
      </p:pic>
    </p:spTree>
    <p:extLst>
      <p:ext uri="{BB962C8B-B14F-4D97-AF65-F5344CB8AC3E}">
        <p14:creationId xmlns:p14="http://schemas.microsoft.com/office/powerpoint/2010/main" val="9417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C3FAC5-2CC5-CC57-AC8A-68BD1D504C64}"/>
              </a:ext>
            </a:extLst>
          </p:cNvPr>
          <p:cNvSpPr>
            <a:spLocks noGrp="1"/>
          </p:cNvSpPr>
          <p:nvPr>
            <p:ph type="title"/>
          </p:nvPr>
        </p:nvSpPr>
        <p:spPr>
          <a:xfrm>
            <a:off x="796413" y="179866"/>
            <a:ext cx="10379953" cy="807406"/>
          </a:xfrm>
        </p:spPr>
        <p:txBody>
          <a:bodyPr/>
          <a:lstStyle/>
          <a:p>
            <a:r>
              <a:rPr lang="en-US" altLang="zh-CN" b="1" dirty="0">
                <a:hlinkClick r:id="rId2"/>
              </a:rPr>
              <a:t>HW</a:t>
            </a:r>
            <a:r>
              <a:rPr lang="zh-CN" altLang="en-US" b="1" dirty="0">
                <a:hlinkClick r:id="rId2"/>
              </a:rPr>
              <a:t>行动前需要做好的准备，</a:t>
            </a:r>
            <a:r>
              <a:rPr lang="en-US" altLang="zh-CN" b="1" dirty="0">
                <a:hlinkClick r:id="rId2"/>
              </a:rPr>
              <a:t>2023CTF</a:t>
            </a:r>
            <a:r>
              <a:rPr lang="zh-CN" altLang="en-US" b="1" dirty="0">
                <a:hlinkClick r:id="rId2"/>
              </a:rPr>
              <a:t>赛事情况</a:t>
            </a:r>
            <a:endParaRPr lang="zh-CN" altLang="en-US" b="1" dirty="0"/>
          </a:p>
        </p:txBody>
      </p:sp>
      <p:pic>
        <p:nvPicPr>
          <p:cNvPr id="5" name="内容占位符 4">
            <a:extLst>
              <a:ext uri="{FF2B5EF4-FFF2-40B4-BE49-F238E27FC236}">
                <a16:creationId xmlns:a16="http://schemas.microsoft.com/office/drawing/2014/main" id="{9FE8FE12-95F1-F325-7964-446EACE1AA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641" y="987272"/>
            <a:ext cx="7241458" cy="5528630"/>
          </a:xfrm>
        </p:spPr>
      </p:pic>
      <p:pic>
        <p:nvPicPr>
          <p:cNvPr id="3074" name="Picture 2" descr="奇安信冬奥“零事故”宣讲：将网络安全实战化能力“双脚落地” | 雷峰网">
            <a:extLst>
              <a:ext uri="{FF2B5EF4-FFF2-40B4-BE49-F238E27FC236}">
                <a16:creationId xmlns:a16="http://schemas.microsoft.com/office/drawing/2014/main" id="{DFCBC709-64EA-43ED-3A21-AE8D7C696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099" y="983115"/>
            <a:ext cx="3421625" cy="22738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60集团实网攻防演习圆满成功，真实还原网络攻防“第一战场”！ - 安全客，安全资讯平台">
            <a:extLst>
              <a:ext uri="{FF2B5EF4-FFF2-40B4-BE49-F238E27FC236}">
                <a16:creationId xmlns:a16="http://schemas.microsoft.com/office/drawing/2014/main" id="{D343DFE3-2A97-8C85-DFA9-C209D398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099" y="3252821"/>
            <a:ext cx="4350774" cy="326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35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A89D5-C8E0-F612-C6DA-BE7E8BB3B3B9}"/>
              </a:ext>
            </a:extLst>
          </p:cNvPr>
          <p:cNvSpPr>
            <a:spLocks noGrp="1"/>
          </p:cNvSpPr>
          <p:nvPr>
            <p:ph type="title"/>
          </p:nvPr>
        </p:nvSpPr>
        <p:spPr>
          <a:xfrm>
            <a:off x="1030287" y="346314"/>
            <a:ext cx="10131425" cy="839372"/>
          </a:xfrm>
        </p:spPr>
        <p:txBody>
          <a:bodyPr/>
          <a:lstStyle/>
          <a:p>
            <a:r>
              <a:rPr lang="en-US" altLang="zh-CN" b="1" dirty="0"/>
              <a:t>Web3</a:t>
            </a:r>
            <a:r>
              <a:rPr lang="zh-CN" altLang="en-US" b="1" dirty="0"/>
              <a:t>安全相关（区块链安全，智能合约安全）</a:t>
            </a:r>
          </a:p>
        </p:txBody>
      </p:sp>
      <p:pic>
        <p:nvPicPr>
          <p:cNvPr id="6" name="内容占位符 5">
            <a:extLst>
              <a:ext uri="{FF2B5EF4-FFF2-40B4-BE49-F238E27FC236}">
                <a16:creationId xmlns:a16="http://schemas.microsoft.com/office/drawing/2014/main" id="{094AA305-5A4F-4F74-966A-E12535910873}"/>
              </a:ext>
            </a:extLst>
          </p:cNvPr>
          <p:cNvPicPr>
            <a:picLocks noGrp="1" noChangeAspect="1"/>
          </p:cNvPicPr>
          <p:nvPr>
            <p:ph idx="1"/>
          </p:nvPr>
        </p:nvPicPr>
        <p:blipFill>
          <a:blip r:embed="rId2"/>
          <a:stretch>
            <a:fillRect/>
          </a:stretch>
        </p:blipFill>
        <p:spPr>
          <a:xfrm>
            <a:off x="1683281" y="1185686"/>
            <a:ext cx="8198138" cy="5157995"/>
          </a:xfrm>
          <a:prstGeom prst="rect">
            <a:avLst/>
          </a:prstGeom>
        </p:spPr>
      </p:pic>
    </p:spTree>
    <p:extLst>
      <p:ext uri="{BB962C8B-B14F-4D97-AF65-F5344CB8AC3E}">
        <p14:creationId xmlns:p14="http://schemas.microsoft.com/office/powerpoint/2010/main" val="3653927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8CE98-B110-A2CC-7BC2-86BD2AEE34E2}"/>
              </a:ext>
            </a:extLst>
          </p:cNvPr>
          <p:cNvSpPr>
            <a:spLocks noGrp="1"/>
          </p:cNvSpPr>
          <p:nvPr>
            <p:ph type="title"/>
          </p:nvPr>
        </p:nvSpPr>
        <p:spPr>
          <a:xfrm>
            <a:off x="4805516" y="353962"/>
            <a:ext cx="2580968" cy="914400"/>
          </a:xfrm>
        </p:spPr>
        <p:txBody>
          <a:bodyPr/>
          <a:lstStyle/>
          <a:p>
            <a:r>
              <a:rPr lang="zh-CN" altLang="en-US" b="1" dirty="0"/>
              <a:t>感谢收看</a:t>
            </a:r>
          </a:p>
        </p:txBody>
      </p:sp>
      <p:pic>
        <p:nvPicPr>
          <p:cNvPr id="4" name="Picture 2" descr="魔幻手机-腾讯视频全网搜">
            <a:extLst>
              <a:ext uri="{FF2B5EF4-FFF2-40B4-BE49-F238E27FC236}">
                <a16:creationId xmlns:a16="http://schemas.microsoft.com/office/drawing/2014/main" id="{04BC2116-274E-79A9-8000-EBACA13ED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3956" y="1592826"/>
            <a:ext cx="8134947" cy="459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28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DFEAD-F618-3FBD-376A-D7F85B160C65}"/>
              </a:ext>
            </a:extLst>
          </p:cNvPr>
          <p:cNvSpPr>
            <a:spLocks noGrp="1"/>
          </p:cNvSpPr>
          <p:nvPr>
            <p:ph type="title"/>
          </p:nvPr>
        </p:nvSpPr>
        <p:spPr>
          <a:xfrm>
            <a:off x="1030287" y="202295"/>
            <a:ext cx="10131425" cy="726831"/>
          </a:xfrm>
        </p:spPr>
        <p:txBody>
          <a:bodyPr/>
          <a:lstStyle/>
          <a:p>
            <a:r>
              <a:rPr lang="zh-CN" altLang="en-US" b="1" dirty="0"/>
              <a:t>潜在安全隐患：拍摄照片时位置信息泄露</a:t>
            </a:r>
          </a:p>
        </p:txBody>
      </p:sp>
      <p:sp>
        <p:nvSpPr>
          <p:cNvPr id="3" name="内容占位符 2">
            <a:extLst>
              <a:ext uri="{FF2B5EF4-FFF2-40B4-BE49-F238E27FC236}">
                <a16:creationId xmlns:a16="http://schemas.microsoft.com/office/drawing/2014/main" id="{DB573B61-4FD6-AB99-842E-90C4016FF0C9}"/>
              </a:ext>
            </a:extLst>
          </p:cNvPr>
          <p:cNvSpPr>
            <a:spLocks noGrp="1"/>
          </p:cNvSpPr>
          <p:nvPr>
            <p:ph idx="1"/>
          </p:nvPr>
        </p:nvSpPr>
        <p:spPr>
          <a:xfrm>
            <a:off x="1030287" y="929126"/>
            <a:ext cx="9807526" cy="1110689"/>
          </a:xfrm>
        </p:spPr>
        <p:txBody>
          <a:bodyPr>
            <a:normAutofit lnSpcReduction="10000"/>
          </a:bodyPr>
          <a:lstStyle/>
          <a:p>
            <a:r>
              <a:rPr lang="zh-CN" altLang="en-US" b="1" dirty="0"/>
              <a:t>拍摄照片时，设备会自动保存图片位置信息与相机型号等参数至图片属性。</a:t>
            </a:r>
            <a:endParaRPr lang="en-US" altLang="zh-CN" b="1" dirty="0"/>
          </a:p>
          <a:p>
            <a:r>
              <a:rPr lang="zh-CN" altLang="en-US" b="1" dirty="0"/>
              <a:t>通过图片搜索工具深度检索、地理位置信息分析、周边环境实地考察分析等</a:t>
            </a:r>
            <a:endParaRPr lang="en-US" altLang="zh-CN" b="1" dirty="0"/>
          </a:p>
          <a:p>
            <a:r>
              <a:rPr lang="zh-CN" altLang="en-US" b="1" dirty="0"/>
              <a:t>照片信息读取软件：</a:t>
            </a:r>
            <a:r>
              <a:rPr lang="en-US" altLang="zh-CN" b="1" dirty="0" err="1"/>
              <a:t>MagicEXIF</a:t>
            </a:r>
            <a:r>
              <a:rPr lang="en-US" altLang="zh-CN" b="1" dirty="0"/>
              <a:t> </a:t>
            </a:r>
            <a:r>
              <a:rPr lang="zh-CN" altLang="en-US" b="1" dirty="0"/>
              <a:t>元数据编辑器；</a:t>
            </a:r>
            <a:r>
              <a:rPr lang="en-US" altLang="zh-CN" b="1" dirty="0" err="1"/>
              <a:t>PowerExif</a:t>
            </a:r>
            <a:endParaRPr lang="zh-CN" altLang="en-US" b="1" dirty="0"/>
          </a:p>
        </p:txBody>
      </p:sp>
      <p:pic>
        <p:nvPicPr>
          <p:cNvPr id="4" name="图片 3">
            <a:extLst>
              <a:ext uri="{FF2B5EF4-FFF2-40B4-BE49-F238E27FC236}">
                <a16:creationId xmlns:a16="http://schemas.microsoft.com/office/drawing/2014/main" id="{A55B61CA-F5DA-4146-BC2A-29A29232731D}"/>
              </a:ext>
            </a:extLst>
          </p:cNvPr>
          <p:cNvPicPr>
            <a:picLocks noChangeAspect="1"/>
          </p:cNvPicPr>
          <p:nvPr/>
        </p:nvPicPr>
        <p:blipFill>
          <a:blip r:embed="rId2"/>
          <a:stretch>
            <a:fillRect/>
          </a:stretch>
        </p:blipFill>
        <p:spPr>
          <a:xfrm>
            <a:off x="377483" y="2222696"/>
            <a:ext cx="5312129" cy="4433009"/>
          </a:xfrm>
          <a:prstGeom prst="rect">
            <a:avLst/>
          </a:prstGeom>
        </p:spPr>
      </p:pic>
      <p:pic>
        <p:nvPicPr>
          <p:cNvPr id="5" name="图片 4">
            <a:extLst>
              <a:ext uri="{FF2B5EF4-FFF2-40B4-BE49-F238E27FC236}">
                <a16:creationId xmlns:a16="http://schemas.microsoft.com/office/drawing/2014/main" id="{BEE4B496-707B-405B-9A3C-567ED89468B4}"/>
              </a:ext>
            </a:extLst>
          </p:cNvPr>
          <p:cNvPicPr>
            <a:picLocks noChangeAspect="1"/>
          </p:cNvPicPr>
          <p:nvPr/>
        </p:nvPicPr>
        <p:blipFill>
          <a:blip r:embed="rId3"/>
          <a:stretch>
            <a:fillRect/>
          </a:stretch>
        </p:blipFill>
        <p:spPr>
          <a:xfrm>
            <a:off x="5821850" y="2222695"/>
            <a:ext cx="5954509" cy="4433010"/>
          </a:xfrm>
          <a:prstGeom prst="rect">
            <a:avLst/>
          </a:prstGeom>
        </p:spPr>
      </p:pic>
    </p:spTree>
    <p:extLst>
      <p:ext uri="{BB962C8B-B14F-4D97-AF65-F5344CB8AC3E}">
        <p14:creationId xmlns:p14="http://schemas.microsoft.com/office/powerpoint/2010/main" val="130118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5BB6E0-C992-ECA1-EC02-C2B8B5750386}"/>
              </a:ext>
            </a:extLst>
          </p:cNvPr>
          <p:cNvSpPr>
            <a:spLocks noGrp="1"/>
          </p:cNvSpPr>
          <p:nvPr>
            <p:ph type="title"/>
          </p:nvPr>
        </p:nvSpPr>
        <p:spPr>
          <a:xfrm>
            <a:off x="1022555" y="300714"/>
            <a:ext cx="10146890" cy="698695"/>
          </a:xfrm>
        </p:spPr>
        <p:txBody>
          <a:bodyPr>
            <a:normAutofit fontScale="90000"/>
          </a:bodyPr>
          <a:lstStyle/>
          <a:p>
            <a:r>
              <a:rPr lang="zh-CN" altLang="en-US" b="1" dirty="0"/>
              <a:t>云端数据安全存在的普遍问题</a:t>
            </a:r>
            <a:r>
              <a:rPr lang="en-US" altLang="zh-CN" b="1" dirty="0"/>
              <a:t>(</a:t>
            </a:r>
            <a:r>
              <a:rPr lang="zh-CN" altLang="en-US" b="1" dirty="0"/>
              <a:t>个人云盘、企业云服务</a:t>
            </a:r>
            <a:r>
              <a:rPr lang="en-US" altLang="zh-CN" b="1" dirty="0"/>
              <a:t>)</a:t>
            </a:r>
            <a:endParaRPr lang="zh-CN" altLang="en-US" b="1" dirty="0"/>
          </a:p>
        </p:txBody>
      </p:sp>
      <p:sp>
        <p:nvSpPr>
          <p:cNvPr id="3" name="内容占位符 2">
            <a:extLst>
              <a:ext uri="{FF2B5EF4-FFF2-40B4-BE49-F238E27FC236}">
                <a16:creationId xmlns:a16="http://schemas.microsoft.com/office/drawing/2014/main" id="{9EB80F79-9ABD-75FB-A232-8A3EDDBACF91}"/>
              </a:ext>
            </a:extLst>
          </p:cNvPr>
          <p:cNvSpPr>
            <a:spLocks noGrp="1"/>
          </p:cNvSpPr>
          <p:nvPr>
            <p:ph idx="1"/>
          </p:nvPr>
        </p:nvSpPr>
        <p:spPr>
          <a:xfrm>
            <a:off x="722670" y="1139885"/>
            <a:ext cx="10812837" cy="4297278"/>
          </a:xfrm>
        </p:spPr>
        <p:txBody>
          <a:bodyPr/>
          <a:lstStyle/>
          <a:p>
            <a:r>
              <a:rPr lang="zh-CN" altLang="en-US" b="1" dirty="0"/>
              <a:t>数据丢失</a:t>
            </a:r>
            <a:r>
              <a:rPr lang="en-US" altLang="zh-CN" b="1" dirty="0"/>
              <a:t>/</a:t>
            </a:r>
            <a:r>
              <a:rPr lang="zh-CN" altLang="en-US" b="1" dirty="0"/>
              <a:t>泄漏</a:t>
            </a:r>
            <a:endParaRPr lang="en-US" altLang="zh-CN" b="1" dirty="0"/>
          </a:p>
          <a:p>
            <a:r>
              <a:rPr lang="zh-CN" altLang="en-US" b="1" dirty="0"/>
              <a:t>共享技术漏洞</a:t>
            </a:r>
            <a:endParaRPr lang="en-US" altLang="zh-CN" b="1" dirty="0"/>
          </a:p>
          <a:p>
            <a:r>
              <a:rPr lang="zh-CN" altLang="en-US" b="1" dirty="0"/>
              <a:t>账户、服务和通信劫持</a:t>
            </a:r>
            <a:endParaRPr lang="en-US" altLang="zh-CN" b="1" dirty="0"/>
          </a:p>
          <a:p>
            <a:r>
              <a:rPr lang="zh-CN" altLang="en-US" b="1" dirty="0"/>
              <a:t>公司内鬼</a:t>
            </a:r>
            <a:endParaRPr lang="en-US" altLang="zh-CN" b="1" dirty="0"/>
          </a:p>
          <a:p>
            <a:r>
              <a:rPr lang="zh-CN" altLang="en-US" b="1" dirty="0"/>
              <a:t>不安全的应用程序接口</a:t>
            </a:r>
            <a:endParaRPr lang="en-US" altLang="zh-CN" b="1" dirty="0"/>
          </a:p>
          <a:p>
            <a:r>
              <a:rPr lang="zh-CN" altLang="en-US" b="1" dirty="0"/>
              <a:t>没有正确运用云计算</a:t>
            </a:r>
            <a:endParaRPr lang="en-US" altLang="zh-CN" b="1" dirty="0"/>
          </a:p>
          <a:p>
            <a:r>
              <a:rPr lang="zh-CN" altLang="en-US" b="1" dirty="0"/>
              <a:t>机房灾备措施不到位</a:t>
            </a:r>
          </a:p>
        </p:txBody>
      </p:sp>
      <p:pic>
        <p:nvPicPr>
          <p:cNvPr id="1026" name="Picture 2">
            <a:extLst>
              <a:ext uri="{FF2B5EF4-FFF2-40B4-BE49-F238E27FC236}">
                <a16:creationId xmlns:a16="http://schemas.microsoft.com/office/drawing/2014/main" id="{2BED6FD1-1E01-2DDC-4466-01D512AE8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407" y="1294226"/>
            <a:ext cx="10289514" cy="472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27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A3F37C-7845-D17D-F992-52372013D5AC}"/>
              </a:ext>
            </a:extLst>
          </p:cNvPr>
          <p:cNvSpPr>
            <a:spLocks noGrp="1"/>
          </p:cNvSpPr>
          <p:nvPr>
            <p:ph type="title"/>
          </p:nvPr>
        </p:nvSpPr>
        <p:spPr>
          <a:xfrm>
            <a:off x="870156" y="144005"/>
            <a:ext cx="10515600" cy="608163"/>
          </a:xfrm>
        </p:spPr>
        <p:txBody>
          <a:bodyPr>
            <a:normAutofit fontScale="90000"/>
          </a:bodyPr>
          <a:lstStyle/>
          <a:p>
            <a:r>
              <a:rPr lang="zh-CN" altLang="en-US" b="1" dirty="0">
                <a:hlinkClick r:id="rId2"/>
              </a:rPr>
              <a:t>国内某警用云敏感数据泄露事件</a:t>
            </a:r>
            <a:r>
              <a:rPr lang="en-US" altLang="zh-CN" b="1" dirty="0"/>
              <a:t>(</a:t>
            </a:r>
            <a:r>
              <a:rPr lang="zh-CN" altLang="en-US" b="1" dirty="0"/>
              <a:t>史上最大规模数据泄露</a:t>
            </a:r>
            <a:r>
              <a:rPr lang="en-US" altLang="zh-CN" b="1" dirty="0"/>
              <a:t>)</a:t>
            </a:r>
            <a:endParaRPr lang="zh-CN" altLang="en-US" b="1" dirty="0"/>
          </a:p>
        </p:txBody>
      </p:sp>
      <p:sp>
        <p:nvSpPr>
          <p:cNvPr id="3" name="内容占位符 2">
            <a:extLst>
              <a:ext uri="{FF2B5EF4-FFF2-40B4-BE49-F238E27FC236}">
                <a16:creationId xmlns:a16="http://schemas.microsoft.com/office/drawing/2014/main" id="{5EA9E7BC-E314-147D-A0D2-DC2B1FD895F5}"/>
              </a:ext>
            </a:extLst>
          </p:cNvPr>
          <p:cNvSpPr>
            <a:spLocks noGrp="1"/>
          </p:cNvSpPr>
          <p:nvPr>
            <p:ph idx="1"/>
          </p:nvPr>
        </p:nvSpPr>
        <p:spPr>
          <a:xfrm>
            <a:off x="196948" y="884904"/>
            <a:ext cx="11802794" cy="2816942"/>
          </a:xfrm>
        </p:spPr>
        <p:txBody>
          <a:bodyPr>
            <a:normAutofit fontScale="70000" lnSpcReduction="20000"/>
          </a:bodyPr>
          <a:lstStyle/>
          <a:p>
            <a:r>
              <a:rPr lang="en-US" altLang="zh-CN" b="1" dirty="0"/>
              <a:t>2022</a:t>
            </a:r>
            <a:r>
              <a:rPr lang="zh-CN" altLang="en-US" b="1" dirty="0"/>
              <a:t>年</a:t>
            </a:r>
            <a:r>
              <a:rPr lang="en-US" altLang="zh-CN" b="1" dirty="0"/>
              <a:t>6</a:t>
            </a:r>
            <a:r>
              <a:rPr lang="zh-CN" altLang="en-US" b="1" dirty="0"/>
              <a:t>月</a:t>
            </a:r>
            <a:r>
              <a:rPr lang="en-US" altLang="zh-CN" b="1" dirty="0"/>
              <a:t>30</a:t>
            </a:r>
            <a:r>
              <a:rPr lang="zh-CN" altLang="en-US" b="1" dirty="0"/>
              <a:t>日上午</a:t>
            </a:r>
            <a:r>
              <a:rPr lang="en-US" altLang="zh-CN" b="1" dirty="0"/>
              <a:t>8</a:t>
            </a:r>
            <a:r>
              <a:rPr lang="zh-CN" altLang="en-US" b="1" dirty="0"/>
              <a:t>时，有位账号名叫“</a:t>
            </a:r>
            <a:r>
              <a:rPr lang="en-US" altLang="zh-CN" b="1" dirty="0" err="1"/>
              <a:t>ChinaDan</a:t>
            </a:r>
            <a:r>
              <a:rPr lang="en-US" altLang="zh-CN" b="1" dirty="0"/>
              <a:t>”</a:t>
            </a:r>
            <a:r>
              <a:rPr lang="zh-CN" altLang="en-US" b="1" dirty="0"/>
              <a:t>的用户在某论坛发布消息称：“上海国家警察数据库（</a:t>
            </a:r>
            <a:r>
              <a:rPr lang="en-US" altLang="zh-CN" b="1" dirty="0"/>
              <a:t>SHGA.gov.cn</a:t>
            </a:r>
            <a:r>
              <a:rPr lang="zh-CN" altLang="en-US" b="1" dirty="0"/>
              <a:t>）遭到泄露，数据详情有十亿中国国民居民信息和数十亿病例记录，包括姓名、地址、出生地、身分证、手机号及所有犯罪</a:t>
            </a:r>
            <a:r>
              <a:rPr lang="en-US" altLang="zh-CN" b="1" dirty="0"/>
              <a:t>/</a:t>
            </a:r>
            <a:r>
              <a:rPr lang="zh-CN" altLang="en-US" b="1" dirty="0"/>
              <a:t>案件详情。”该用户还称，“我以</a:t>
            </a:r>
            <a:r>
              <a:rPr lang="en-US" altLang="zh-CN" b="1" dirty="0"/>
              <a:t>20</a:t>
            </a:r>
            <a:r>
              <a:rPr lang="zh-CN" altLang="en-US" b="1" dirty="0"/>
              <a:t>万美元的价格出售所有这些数据。”卖家为了证实真实性，已经放出了一波</a:t>
            </a:r>
            <a:r>
              <a:rPr lang="en-US" altLang="zh-CN" b="1" dirty="0"/>
              <a:t>20</a:t>
            </a:r>
            <a:r>
              <a:rPr lang="zh-CN" altLang="en-US" b="1" dirty="0"/>
              <a:t>万，一波</a:t>
            </a:r>
            <a:r>
              <a:rPr lang="en-US" altLang="zh-CN" b="1" dirty="0"/>
              <a:t>70</a:t>
            </a:r>
            <a:r>
              <a:rPr lang="zh-CN" altLang="en-US" b="1" dirty="0"/>
              <a:t>万的数据，已经有老哥发现自己女朋友曾经卖淫的信息了，现在已经分手。</a:t>
            </a:r>
            <a:endParaRPr lang="en-US" altLang="zh-CN" b="1" dirty="0"/>
          </a:p>
          <a:p>
            <a:r>
              <a:rPr lang="zh-CN" altLang="en-US" b="1" dirty="0">
                <a:solidFill>
                  <a:srgbClr val="FFFF00"/>
                </a:solidFill>
              </a:rPr>
              <a:t>数据库包含有关 </a:t>
            </a:r>
            <a:r>
              <a:rPr lang="en-US" altLang="zh-CN" b="1" dirty="0">
                <a:solidFill>
                  <a:srgbClr val="FFFF00"/>
                </a:solidFill>
              </a:rPr>
              <a:t>10 </a:t>
            </a:r>
            <a:r>
              <a:rPr lang="zh-CN" altLang="en-US" b="1" dirty="0">
                <a:solidFill>
                  <a:srgbClr val="FFFF00"/>
                </a:solidFill>
              </a:rPr>
              <a:t>亿居民和数十亿案例记录，包括：姓名、地址、出生地、身份证号码、手机号码、所有犯罪</a:t>
            </a:r>
            <a:r>
              <a:rPr lang="en-US" altLang="zh-CN" b="1" dirty="0">
                <a:solidFill>
                  <a:srgbClr val="FFFF00"/>
                </a:solidFill>
              </a:rPr>
              <a:t>/</a:t>
            </a:r>
            <a:r>
              <a:rPr lang="zh-CN" altLang="en-US" b="1" dirty="0">
                <a:solidFill>
                  <a:srgbClr val="FFFF00"/>
                </a:solidFill>
              </a:rPr>
              <a:t>案件详细信息等</a:t>
            </a:r>
          </a:p>
          <a:p>
            <a:r>
              <a:rPr lang="zh-CN" altLang="en-US" b="1" dirty="0"/>
              <a:t>以上，</a:t>
            </a:r>
            <a:r>
              <a:rPr lang="en-US" altLang="zh-CN" b="1" dirty="0" err="1"/>
              <a:t>ChinaDan</a:t>
            </a:r>
            <a:r>
              <a:rPr lang="en-US" altLang="zh-CN" b="1" dirty="0"/>
              <a:t> </a:t>
            </a:r>
            <a:r>
              <a:rPr lang="zh-CN" altLang="en-US" b="1" dirty="0"/>
              <a:t>同时提供了 </a:t>
            </a:r>
            <a:r>
              <a:rPr lang="en-US" altLang="zh-CN" b="1" dirty="0"/>
              <a:t>67 </a:t>
            </a:r>
            <a:r>
              <a:rPr lang="zh-CN" altLang="en-US" b="1" dirty="0"/>
              <a:t>条不同类型的真实样本数据，这份数据在 </a:t>
            </a:r>
            <a:r>
              <a:rPr lang="en-US" altLang="zh-CN" b="1" dirty="0"/>
              <a:t>2022-06-28 15:10:45 </a:t>
            </a:r>
            <a:r>
              <a:rPr lang="zh-CN" altLang="en-US" b="1" dirty="0"/>
              <a:t>便被上传于 </a:t>
            </a:r>
            <a:r>
              <a:rPr lang="en-US" altLang="zh-CN" b="1" dirty="0" err="1"/>
              <a:t>gofile</a:t>
            </a:r>
            <a:r>
              <a:rPr lang="en-US" altLang="zh-CN" b="1" dirty="0"/>
              <a:t> </a:t>
            </a:r>
            <a:r>
              <a:rPr lang="zh-CN" altLang="en-US" b="1" dirty="0"/>
              <a:t>平台，截止（同年</a:t>
            </a:r>
            <a:r>
              <a:rPr lang="en-US" altLang="zh-CN" b="1" dirty="0"/>
              <a:t>7</a:t>
            </a:r>
            <a:r>
              <a:rPr lang="zh-CN" altLang="en-US" b="1" dirty="0"/>
              <a:t>月</a:t>
            </a:r>
            <a:r>
              <a:rPr lang="en-US" altLang="zh-CN" b="1" dirty="0"/>
              <a:t>3</a:t>
            </a:r>
            <a:r>
              <a:rPr lang="zh-CN" altLang="en-US" b="1" dirty="0"/>
              <a:t>日下午</a:t>
            </a:r>
            <a:r>
              <a:rPr lang="en-US" altLang="zh-CN" b="1" dirty="0"/>
              <a:t>5</a:t>
            </a:r>
            <a:r>
              <a:rPr lang="zh-CN" altLang="en-US" b="1" dirty="0"/>
              <a:t>点）拥有 </a:t>
            </a:r>
            <a:r>
              <a:rPr lang="en-US" altLang="zh-CN" b="1" dirty="0"/>
              <a:t>10,488 </a:t>
            </a:r>
            <a:r>
              <a:rPr lang="zh-CN" altLang="en-US" b="1" dirty="0"/>
              <a:t>次下载量。</a:t>
            </a:r>
          </a:p>
          <a:p>
            <a:r>
              <a:rPr lang="zh-CN" altLang="en-US" b="1" dirty="0"/>
              <a:t>同时在事件影响扩大后，</a:t>
            </a:r>
            <a:r>
              <a:rPr lang="en-US" altLang="zh-CN" b="1" dirty="0" err="1"/>
              <a:t>ChinaDan</a:t>
            </a:r>
            <a:r>
              <a:rPr lang="en-US" altLang="zh-CN" b="1" dirty="0"/>
              <a:t> </a:t>
            </a:r>
            <a:r>
              <a:rPr lang="zh-CN" altLang="en-US" b="1" dirty="0"/>
              <a:t>于 </a:t>
            </a:r>
            <a:r>
              <a:rPr lang="en-US" altLang="zh-CN" b="1" dirty="0"/>
              <a:t>2022-07-03 01:51:14 </a:t>
            </a:r>
            <a:r>
              <a:rPr lang="zh-CN" altLang="en-US" b="1" dirty="0"/>
              <a:t>上传了更大的样本数据（总计 </a:t>
            </a:r>
            <a:r>
              <a:rPr lang="en-US" altLang="zh-CN" b="1" dirty="0"/>
              <a:t>750k </a:t>
            </a:r>
            <a:r>
              <a:rPr lang="zh-CN" altLang="en-US" b="1" dirty="0"/>
              <a:t>条），截止（同年 </a:t>
            </a:r>
            <a:r>
              <a:rPr lang="en-US" altLang="zh-CN" b="1" dirty="0"/>
              <a:t>7 </a:t>
            </a:r>
            <a:r>
              <a:rPr lang="zh-CN" altLang="en-US" b="1" dirty="0"/>
              <a:t>月 </a:t>
            </a:r>
            <a:r>
              <a:rPr lang="en-US" altLang="zh-CN" b="1" dirty="0"/>
              <a:t>3 </a:t>
            </a:r>
            <a:r>
              <a:rPr lang="zh-CN" altLang="en-US" b="1" dirty="0"/>
              <a:t>日下午 </a:t>
            </a:r>
            <a:r>
              <a:rPr lang="en-US" altLang="zh-CN" b="1" dirty="0"/>
              <a:t>5 </a:t>
            </a:r>
            <a:r>
              <a:rPr lang="zh-CN" altLang="en-US" b="1" dirty="0"/>
              <a:t>点）拥有 </a:t>
            </a:r>
            <a:r>
              <a:rPr lang="en-US" altLang="zh-CN" b="1" dirty="0"/>
              <a:t>18,989 </a:t>
            </a:r>
            <a:r>
              <a:rPr lang="zh-CN" altLang="en-US" b="1" dirty="0"/>
              <a:t>次下载量，目前这个下载量仍在激增。</a:t>
            </a:r>
            <a:endParaRPr lang="en-US" altLang="zh-CN" b="1" dirty="0"/>
          </a:p>
          <a:p>
            <a:r>
              <a:rPr lang="zh-CN" altLang="en-US" b="1" dirty="0">
                <a:solidFill>
                  <a:srgbClr val="FFFF00"/>
                </a:solidFill>
              </a:rPr>
              <a:t>溯源：这次泄漏原因极大概率是源于 </a:t>
            </a:r>
            <a:r>
              <a:rPr lang="en-US" altLang="zh-CN" b="1" dirty="0">
                <a:solidFill>
                  <a:srgbClr val="FFFF00"/>
                </a:solidFill>
              </a:rPr>
              <a:t>CSDN </a:t>
            </a:r>
            <a:r>
              <a:rPr lang="zh-CN" altLang="en-US" b="1" dirty="0">
                <a:solidFill>
                  <a:srgbClr val="FFFF00"/>
                </a:solidFill>
              </a:rPr>
              <a:t>上一位博主的文章：</a:t>
            </a:r>
            <a:r>
              <a:rPr lang="en-US" altLang="zh-CN" b="1" dirty="0">
                <a:solidFill>
                  <a:srgbClr val="FFFF00"/>
                </a:solidFill>
              </a:rPr>
              <a:t>【Spring Boot + Datahub】</a:t>
            </a:r>
            <a:r>
              <a:rPr lang="zh-CN" altLang="en-US" b="1" dirty="0">
                <a:solidFill>
                  <a:srgbClr val="FFFF00"/>
                </a:solidFill>
              </a:rPr>
              <a:t>阿里云流数据处理平台 基于</a:t>
            </a:r>
            <a:r>
              <a:rPr lang="en-US" altLang="zh-CN" b="1" dirty="0">
                <a:solidFill>
                  <a:srgbClr val="FFFF00"/>
                </a:solidFill>
              </a:rPr>
              <a:t>2.15</a:t>
            </a:r>
            <a:r>
              <a:rPr lang="zh-CN" altLang="en-US" b="1" dirty="0">
                <a:solidFill>
                  <a:srgbClr val="FFFF00"/>
                </a:solidFill>
              </a:rPr>
              <a:t>版本的数据读写。</a:t>
            </a:r>
            <a:endParaRPr lang="en-US" altLang="zh-CN" b="1" dirty="0">
              <a:solidFill>
                <a:srgbClr val="FFFF00"/>
              </a:solidFill>
            </a:endParaRPr>
          </a:p>
          <a:p>
            <a:r>
              <a:rPr lang="zh-CN" altLang="en-US" b="1" dirty="0">
                <a:solidFill>
                  <a:srgbClr val="FFFF00"/>
                </a:solidFill>
              </a:rPr>
              <a:t>原因：智商下线的程序员把</a:t>
            </a:r>
            <a:r>
              <a:rPr lang="en-US" altLang="zh-CN" b="1" dirty="0">
                <a:solidFill>
                  <a:srgbClr val="FFFF00"/>
                </a:solidFill>
              </a:rPr>
              <a:t>"</a:t>
            </a:r>
            <a:r>
              <a:rPr lang="zh-CN" altLang="en-US" b="1" dirty="0">
                <a:solidFill>
                  <a:srgbClr val="FFFF00"/>
                </a:solidFill>
              </a:rPr>
              <a:t>密钥</a:t>
            </a:r>
            <a:r>
              <a:rPr lang="en-US" altLang="zh-CN" b="1" dirty="0">
                <a:solidFill>
                  <a:srgbClr val="FFFF00"/>
                </a:solidFill>
              </a:rPr>
              <a:t>"</a:t>
            </a:r>
            <a:r>
              <a:rPr lang="zh-CN" altLang="en-US" b="1" dirty="0">
                <a:solidFill>
                  <a:srgbClr val="FFFF00"/>
                </a:solidFill>
              </a:rPr>
              <a:t>放到个人博客上。</a:t>
            </a:r>
          </a:p>
          <a:p>
            <a:r>
              <a:rPr lang="zh-CN" altLang="en-US" b="1" dirty="0">
                <a:solidFill>
                  <a:srgbClr val="FFFF00"/>
                </a:solidFill>
              </a:rPr>
              <a:t>目前看来，中国人这辈子都要注意防范电信诈骗了。</a:t>
            </a:r>
          </a:p>
        </p:txBody>
      </p:sp>
      <p:pic>
        <p:nvPicPr>
          <p:cNvPr id="3074" name="Picture 2">
            <a:extLst>
              <a:ext uri="{FF2B5EF4-FFF2-40B4-BE49-F238E27FC236}">
                <a16:creationId xmlns:a16="http://schemas.microsoft.com/office/drawing/2014/main" id="{33BD9075-597C-B435-8E76-7FCD82719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635" y="2993715"/>
            <a:ext cx="6200467" cy="37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91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E7573-D6C5-B76B-4C4C-A1B69AFF898C}"/>
              </a:ext>
            </a:extLst>
          </p:cNvPr>
          <p:cNvSpPr>
            <a:spLocks noGrp="1"/>
          </p:cNvSpPr>
          <p:nvPr>
            <p:ph type="title"/>
          </p:nvPr>
        </p:nvSpPr>
        <p:spPr>
          <a:xfrm>
            <a:off x="737419" y="196223"/>
            <a:ext cx="10441858" cy="726831"/>
          </a:xfrm>
        </p:spPr>
        <p:txBody>
          <a:bodyPr>
            <a:noAutofit/>
          </a:bodyPr>
          <a:lstStyle/>
          <a:p>
            <a:r>
              <a:rPr lang="zh-CN" altLang="en-US" sz="3000" b="1" dirty="0">
                <a:hlinkClick r:id="rId2"/>
              </a:rPr>
              <a:t>公民基础信息数据库泄露事件</a:t>
            </a:r>
            <a:r>
              <a:rPr lang="en-US" altLang="zh-CN" sz="3000" b="1" dirty="0"/>
              <a:t>(4850</a:t>
            </a:r>
            <a:r>
              <a:rPr lang="zh-CN" altLang="en-US" sz="3000" b="1" dirty="0"/>
              <a:t>万用户敏感个人信息泄露</a:t>
            </a:r>
            <a:r>
              <a:rPr lang="en-US" altLang="zh-CN" sz="3000" b="1" dirty="0"/>
              <a:t>)</a:t>
            </a:r>
            <a:endParaRPr lang="zh-CN" altLang="en-US" sz="3000" b="1" dirty="0"/>
          </a:p>
        </p:txBody>
      </p:sp>
      <p:sp>
        <p:nvSpPr>
          <p:cNvPr id="3" name="内容占位符 2">
            <a:extLst>
              <a:ext uri="{FF2B5EF4-FFF2-40B4-BE49-F238E27FC236}">
                <a16:creationId xmlns:a16="http://schemas.microsoft.com/office/drawing/2014/main" id="{3596D4EB-6FB2-2E6B-C5A6-AE06CC8D36C8}"/>
              </a:ext>
            </a:extLst>
          </p:cNvPr>
          <p:cNvSpPr>
            <a:spLocks noGrp="1"/>
          </p:cNvSpPr>
          <p:nvPr>
            <p:ph idx="1"/>
          </p:nvPr>
        </p:nvSpPr>
        <p:spPr>
          <a:xfrm>
            <a:off x="300867" y="923054"/>
            <a:ext cx="11521440" cy="2349348"/>
          </a:xfrm>
        </p:spPr>
        <p:txBody>
          <a:bodyPr/>
          <a:lstStyle/>
          <a:p>
            <a:r>
              <a:rPr lang="zh-CN" altLang="en-US" b="1" dirty="0"/>
              <a:t>暗网某黑客论坛上，发帖者以</a:t>
            </a:r>
            <a:r>
              <a:rPr lang="en-US" altLang="zh-CN" b="1" dirty="0"/>
              <a:t>4000</a:t>
            </a:r>
            <a:r>
              <a:rPr lang="zh-CN" altLang="en-US" b="1" dirty="0"/>
              <a:t>美元（约合人民币</a:t>
            </a:r>
            <a:r>
              <a:rPr lang="en-US" altLang="zh-CN" b="1" dirty="0"/>
              <a:t>26936</a:t>
            </a:r>
            <a:r>
              <a:rPr lang="zh-CN" altLang="en-US" b="1" dirty="0"/>
              <a:t>元）拍卖上海随申码数据库，发帖者称其中包含</a:t>
            </a:r>
            <a:r>
              <a:rPr lang="en-US" altLang="zh-CN" b="1" dirty="0"/>
              <a:t>4850</a:t>
            </a:r>
            <a:r>
              <a:rPr lang="zh-CN" altLang="en-US" b="1" dirty="0"/>
              <a:t>万用户的上海随申码数据，“自上海随申码推行以来，所有居住和到访过上海的人员信息。”</a:t>
            </a:r>
            <a:endParaRPr lang="en-US" altLang="zh-CN" b="1" dirty="0"/>
          </a:p>
          <a:p>
            <a:r>
              <a:rPr lang="zh-CN" altLang="en-US" b="1" dirty="0"/>
              <a:t>发帖者公开了上述数据库的部分数据作为样本，供潜在购买者核对：这组数据包含了用户姓名、手机号码、身份证号、随申码的颜色、</a:t>
            </a:r>
            <a:r>
              <a:rPr lang="en-US" altLang="zh-CN" b="1" dirty="0"/>
              <a:t>UUID</a:t>
            </a:r>
            <a:r>
              <a:rPr lang="zh-CN" altLang="en-US" b="1" dirty="0"/>
              <a:t>（通用唯一识别码）。南都记者随机拨打</a:t>
            </a:r>
            <a:r>
              <a:rPr lang="en-US" altLang="zh-CN" b="1" dirty="0"/>
              <a:t>30</a:t>
            </a:r>
            <a:r>
              <a:rPr lang="zh-CN" altLang="en-US" b="1" dirty="0"/>
              <a:t>个手机号验证信息真实性，有</a:t>
            </a:r>
            <a:r>
              <a:rPr lang="en-US" altLang="zh-CN" b="1" dirty="0"/>
              <a:t>8</a:t>
            </a:r>
            <a:r>
              <a:rPr lang="zh-CN" altLang="en-US" b="1" dirty="0"/>
              <a:t>名居民向南都记者证实了其手机号、姓名、身份证号均属实并且曾注册随申码，部分居民证实其手机号、姓名属实，对于身份证号码是否属实未予回应。发帖者称数据来源于上海市大数据中心。</a:t>
            </a:r>
            <a:endParaRPr lang="en-US" altLang="zh-CN" b="1" dirty="0"/>
          </a:p>
        </p:txBody>
      </p:sp>
      <p:pic>
        <p:nvPicPr>
          <p:cNvPr id="2050" name="Picture 2">
            <a:extLst>
              <a:ext uri="{FF2B5EF4-FFF2-40B4-BE49-F238E27FC236}">
                <a16:creationId xmlns:a16="http://schemas.microsoft.com/office/drawing/2014/main" id="{64667211-D426-B4B1-5E8A-63B5AA15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087" y="3272402"/>
            <a:ext cx="57150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1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A2C2F-C067-467D-A508-E07A04A57552}"/>
              </a:ext>
            </a:extLst>
          </p:cNvPr>
          <p:cNvSpPr>
            <a:spLocks noGrp="1"/>
          </p:cNvSpPr>
          <p:nvPr>
            <p:ph type="title"/>
          </p:nvPr>
        </p:nvSpPr>
        <p:spPr>
          <a:xfrm>
            <a:off x="663677" y="227428"/>
            <a:ext cx="11167252" cy="630701"/>
          </a:xfrm>
        </p:spPr>
        <p:txBody>
          <a:bodyPr>
            <a:normAutofit fontScale="90000"/>
          </a:bodyPr>
          <a:lstStyle/>
          <a:p>
            <a:r>
              <a:rPr lang="zh-CN" altLang="en-US" b="1" dirty="0"/>
              <a:t>供应链攻击：</a:t>
            </a:r>
            <a:r>
              <a:rPr lang="en-US" altLang="zh-CN" b="1" dirty="0"/>
              <a:t>Solar Winds</a:t>
            </a:r>
            <a:r>
              <a:rPr lang="zh-CN" altLang="en-US" b="1" dirty="0"/>
              <a:t>日爆攻击导致企业数据泄露</a:t>
            </a:r>
          </a:p>
        </p:txBody>
      </p:sp>
      <p:sp>
        <p:nvSpPr>
          <p:cNvPr id="3" name="内容占位符 2">
            <a:extLst>
              <a:ext uri="{FF2B5EF4-FFF2-40B4-BE49-F238E27FC236}">
                <a16:creationId xmlns:a16="http://schemas.microsoft.com/office/drawing/2014/main" id="{D8E95E91-BB36-4F61-A303-0776D4043E55}"/>
              </a:ext>
            </a:extLst>
          </p:cNvPr>
          <p:cNvSpPr>
            <a:spLocks noGrp="1"/>
          </p:cNvSpPr>
          <p:nvPr>
            <p:ph idx="1"/>
          </p:nvPr>
        </p:nvSpPr>
        <p:spPr>
          <a:xfrm>
            <a:off x="253218" y="858130"/>
            <a:ext cx="11577711" cy="3183812"/>
          </a:xfrm>
        </p:spPr>
        <p:txBody>
          <a:bodyPr/>
          <a:lstStyle/>
          <a:p>
            <a:r>
              <a:rPr lang="en-US" altLang="zh-CN" b="1" dirty="0"/>
              <a:t>“SolarWinds”</a:t>
            </a:r>
            <a:r>
              <a:rPr lang="zh-CN" altLang="en-US" b="1" dirty="0"/>
              <a:t>事件特点分析</a:t>
            </a:r>
            <a:r>
              <a:rPr lang="en-US" altLang="zh-CN" b="1" dirty="0"/>
              <a:t>:</a:t>
            </a:r>
            <a:r>
              <a:rPr lang="zh-CN" altLang="en-US" b="1" dirty="0"/>
              <a:t>技术水平极高、深度的渗透工作、有国家背景支持的</a:t>
            </a:r>
            <a:r>
              <a:rPr lang="en-US" altLang="zh-CN" b="1" dirty="0"/>
              <a:t>APT</a:t>
            </a:r>
            <a:r>
              <a:rPr lang="zh-CN" altLang="en-US" b="1" dirty="0"/>
              <a:t>攻击</a:t>
            </a:r>
            <a:endParaRPr lang="en-US" altLang="zh-CN" b="1" dirty="0"/>
          </a:p>
          <a:p>
            <a:r>
              <a:rPr lang="en-US" altLang="zh-CN" b="1" dirty="0"/>
              <a:t>SolarWinds.Orion.Core.BusinessLayer.dll</a:t>
            </a:r>
            <a:r>
              <a:rPr lang="zh-CN" altLang="en-US" b="1" dirty="0"/>
              <a:t>是</a:t>
            </a:r>
            <a:r>
              <a:rPr lang="en-US" altLang="zh-CN" b="1" dirty="0"/>
              <a:t>Orion</a:t>
            </a:r>
            <a:r>
              <a:rPr lang="zh-CN" altLang="en-US" b="1" dirty="0"/>
              <a:t>软件</a:t>
            </a:r>
            <a:r>
              <a:rPr lang="en-US" altLang="zh-CN" b="1" dirty="0"/>
              <a:t>SolarWinds</a:t>
            </a:r>
            <a:r>
              <a:rPr lang="zh-CN" altLang="en-US" b="1" dirty="0"/>
              <a:t>的数字签名组件，其中包含了一个后门。通过该后门攻击者可以利用</a:t>
            </a:r>
            <a:r>
              <a:rPr lang="en-US" altLang="zh-CN" b="1" dirty="0"/>
              <a:t>HTTP</a:t>
            </a:r>
            <a:r>
              <a:rPr lang="zh-CN" altLang="en-US" b="1" dirty="0"/>
              <a:t>与第三方服务器进行通信，并通过一系列时间校验来判断是否执行该恶意程序，同时通过校验</a:t>
            </a:r>
            <a:r>
              <a:rPr lang="en-US" altLang="zh-CN" b="1" dirty="0"/>
              <a:t>hash</a:t>
            </a:r>
            <a:r>
              <a:rPr lang="zh-CN" altLang="en-US" b="1" dirty="0"/>
              <a:t>值来保证自身执行环境是否是真实的目标环境。通过验证当前进程名称的</a:t>
            </a:r>
            <a:r>
              <a:rPr lang="en-US" altLang="zh-CN" b="1" dirty="0"/>
              <a:t>hash</a:t>
            </a:r>
            <a:r>
              <a:rPr lang="zh-CN" altLang="en-US" b="1" dirty="0"/>
              <a:t>值，以及验证文件修改时间，若修改时间符合要求，则继续检查其默认配置项，通过读取</a:t>
            </a:r>
            <a:r>
              <a:rPr lang="en-US" altLang="zh-CN" b="1" dirty="0"/>
              <a:t>config</a:t>
            </a:r>
            <a:r>
              <a:rPr lang="zh-CN" altLang="en-US" b="1" dirty="0"/>
              <a:t>文件中的字段来判断是否执行该恶意程序。在完成一系列校验后，利用</a:t>
            </a:r>
            <a:r>
              <a:rPr lang="en-US" altLang="zh-CN" b="1" dirty="0"/>
              <a:t>DGA</a:t>
            </a:r>
            <a:r>
              <a:rPr lang="zh-CN" altLang="en-US" b="1" dirty="0"/>
              <a:t>算法生成控制域名，根据控制域名解析请求返回</a:t>
            </a:r>
            <a:r>
              <a:rPr lang="en-US" altLang="zh-CN" b="1" dirty="0"/>
              <a:t>CNAME</a:t>
            </a:r>
            <a:r>
              <a:rPr lang="zh-CN" altLang="en-US" b="1" dirty="0"/>
              <a:t>域，继续解析获取真实控制</a:t>
            </a:r>
            <a:r>
              <a:rPr lang="en-US" altLang="zh-CN" b="1" dirty="0"/>
              <a:t>IP</a:t>
            </a:r>
            <a:r>
              <a:rPr lang="zh-CN" altLang="en-US" b="1" dirty="0"/>
              <a:t>地址；当控制域名解析出真正</a:t>
            </a:r>
            <a:r>
              <a:rPr lang="en-US" altLang="zh-CN" b="1" dirty="0"/>
              <a:t>IP</a:t>
            </a:r>
            <a:r>
              <a:rPr lang="zh-CN" altLang="en-US" b="1" dirty="0"/>
              <a:t>地址后，该恶意程序就会主动连接到控制服务器。控制服务器提供了功能全面的控制命令（包括任意启动进程、执行下发的文件、设置注册表项、获取进程信息），据此实现攻击。此外，通过研究发现该恶意程序还可以提供等待时间调整接口，在被监测到异常行为后攻击者可以选择长时间静默，进而躲避监测，降低暴露的可能性。</a:t>
            </a:r>
          </a:p>
        </p:txBody>
      </p:sp>
      <p:pic>
        <p:nvPicPr>
          <p:cNvPr id="5" name="图片 4">
            <a:extLst>
              <a:ext uri="{FF2B5EF4-FFF2-40B4-BE49-F238E27FC236}">
                <a16:creationId xmlns:a16="http://schemas.microsoft.com/office/drawing/2014/main" id="{1D24D2EC-2B68-417D-9687-6F7278B0D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517" y="3923954"/>
            <a:ext cx="4704928" cy="2934045"/>
          </a:xfrm>
          <a:prstGeom prst="rect">
            <a:avLst/>
          </a:prstGeom>
        </p:spPr>
      </p:pic>
    </p:spTree>
    <p:extLst>
      <p:ext uri="{BB962C8B-B14F-4D97-AF65-F5344CB8AC3E}">
        <p14:creationId xmlns:p14="http://schemas.microsoft.com/office/powerpoint/2010/main" val="31054607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体">
  <a:themeElements>
    <a:clrScheme name="天体">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天体">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体">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TM03457452[[fn=天体]]</Template>
  <TotalTime>1023</TotalTime>
  <Words>2885</Words>
  <Application>Microsoft Office PowerPoint</Application>
  <PresentationFormat>宽屏</PresentationFormat>
  <Paragraphs>159</Paragraphs>
  <Slides>47</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47</vt:i4>
      </vt:variant>
    </vt:vector>
  </HeadingPairs>
  <TitlesOfParts>
    <vt:vector size="51" baseType="lpstr">
      <vt:lpstr>Arial</vt:lpstr>
      <vt:lpstr>Calibri</vt:lpstr>
      <vt:lpstr>Calibri Light</vt:lpstr>
      <vt:lpstr>天体</vt:lpstr>
      <vt:lpstr>你安全吗？  网络安全事件分析详解</vt:lpstr>
      <vt:lpstr>网络安全的概念、属性、划分标准</vt:lpstr>
      <vt:lpstr>安全漏洞的不同类型    参考OWASP Top 10</vt:lpstr>
      <vt:lpstr>微软、谷哥Pixel等图片编辑器存在漏洞，可恢复原图</vt:lpstr>
      <vt:lpstr>潜在安全隐患：拍摄照片时位置信息泄露</vt:lpstr>
      <vt:lpstr>云端数据安全存在的普遍问题(个人云盘、企业云服务)</vt:lpstr>
      <vt:lpstr>国内某警用云敏感数据泄露事件(史上最大规模数据泄露)</vt:lpstr>
      <vt:lpstr>公民基础信息数据库泄露事件(4850万用户敏感个人信息泄露)</vt:lpstr>
      <vt:lpstr>供应链攻击：Solar Winds日爆攻击导致企业数据泄露</vt:lpstr>
      <vt:lpstr>应用程序自身存在严重高危漏洞： Apache Log4j2远程代码执行漏洞CVE-2021-44228 CNVD-2021-95919</vt:lpstr>
      <vt:lpstr>DDOS分布式拒绝服务攻击(持续破环性)</vt:lpstr>
      <vt:lpstr>2001中美黑客大战(人海战术)</vt:lpstr>
      <vt:lpstr>Wannacry勒索病毒攻击： 永恒之蓝漏洞利用工具武器化产生广大的破坏性影响</vt:lpstr>
      <vt:lpstr>勒索病毒对企业的影响，对生产生活的实际影响</vt:lpstr>
      <vt:lpstr>钓鱼邮件攻击(不点击来历不明邮件中的附件与链接)</vt:lpstr>
      <vt:lpstr>DLP数据防泄露的重要性（企业商密数据安全）</vt:lpstr>
      <vt:lpstr>容器安全(集群环境下的安全运维)</vt:lpstr>
      <vt:lpstr>提防APT攻击，需要时刻关注安全动向！</vt:lpstr>
      <vt:lpstr>APT攻击行为对个人安全造成的持续影响</vt:lpstr>
      <vt:lpstr>国家级黑客行为：美国棱镜门</vt:lpstr>
      <vt:lpstr>西北工业大学遭美国NSA入侵导致数据泄露(境外APT势力)</vt:lpstr>
      <vt:lpstr>硬件漏洞：CPU漏洞（后门）</vt:lpstr>
      <vt:lpstr>易受攻击的计算机设备端口号及其作用</vt:lpstr>
      <vt:lpstr>0day漏洞的危害 0DAY漏洞挖掘</vt:lpstr>
      <vt:lpstr>网络安全事件由虚拟世界到现实世界的影响</vt:lpstr>
      <vt:lpstr>等保2.0测评及其具体要求</vt:lpstr>
      <vt:lpstr>安全信心休克</vt:lpstr>
      <vt:lpstr>信息搜集：巧妙利用身边的现有设备</vt:lpstr>
      <vt:lpstr>突破电子门禁限制！NFC磁卡破解、复制、克隆卡原理分析</vt:lpstr>
      <vt:lpstr>个人安全篇   AI诈骗</vt:lpstr>
      <vt:lpstr>暗网：隐秘的线上黑市、个人隐私任意交易</vt:lpstr>
      <vt:lpstr>社工库</vt:lpstr>
      <vt:lpstr>手机APP过度获取权限（个人行为习惯与隐私信息泄露源头之一）</vt:lpstr>
      <vt:lpstr>伪基站信号劫持与通讯信息窃取</vt:lpstr>
      <vt:lpstr>电信诈骗、网络洗钱与跑分（境外势力）</vt:lpstr>
      <vt:lpstr>小米安全中心内置的反诈中心组件过度搜集个人信息 (隐形后台程序与系统服务深度绑定，自动上传用户APP列表等)</vt:lpstr>
      <vt:lpstr>DNS劫持，DNS污染的防范措施</vt:lpstr>
      <vt:lpstr>中间人攻击与防御措施</vt:lpstr>
      <vt:lpstr>家庭路由器安全与智能家居安全</vt:lpstr>
      <vt:lpstr>WIFI安全：如何防止未经授权者蹭网</vt:lpstr>
      <vt:lpstr>日常需要做好的安全保障工作</vt:lpstr>
      <vt:lpstr>安全运维：日常巡检与故障排查、异常情况排查</vt:lpstr>
      <vt:lpstr>网络边界防护(防火墙的日常管理与维护)</vt:lpstr>
      <vt:lpstr>AI与网络安全 ChatGPT辅助扫洞与辅助渗透(有手就行！)</vt:lpstr>
      <vt:lpstr>HW行动前需要做好的准备，2023CTF赛事情况</vt:lpstr>
      <vt:lpstr>Web3安全相关（区块链安全，智能合约安全）</vt:lpstr>
      <vt:lpstr>感谢收看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网络安全专场 知识科普</dc:title>
  <dc:creator>郭实</dc:creator>
  <cp:lastModifiedBy>15R5537</cp:lastModifiedBy>
  <cp:revision>159</cp:revision>
  <dcterms:created xsi:type="dcterms:W3CDTF">2023-04-03T03:50:01Z</dcterms:created>
  <dcterms:modified xsi:type="dcterms:W3CDTF">2023-07-22T06:20:50Z</dcterms:modified>
</cp:coreProperties>
</file>